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4" r:id="rId18"/>
    <p:sldId id="292" r:id="rId19"/>
    <p:sldId id="275" r:id="rId20"/>
    <p:sldId id="276" r:id="rId21"/>
    <p:sldId id="277" r:id="rId22"/>
    <p:sldId id="278" r:id="rId23"/>
    <p:sldId id="293" r:id="rId24"/>
    <p:sldId id="294" r:id="rId25"/>
    <p:sldId id="280" r:id="rId26"/>
    <p:sldId id="281" r:id="rId27"/>
    <p:sldId id="282" r:id="rId28"/>
    <p:sldId id="283" r:id="rId29"/>
    <p:sldId id="285" r:id="rId30"/>
    <p:sldId id="286" r:id="rId31"/>
    <p:sldId id="287" r:id="rId32"/>
    <p:sldId id="288" r:id="rId33"/>
    <p:sldId id="289" r:id="rId34"/>
    <p:sldId id="290" r:id="rId35"/>
    <p:sldId id="291" r:id="rId36"/>
  </p:sldIdLst>
  <p:sldSz cx="9144000" cy="5143500" type="screen16x9"/>
  <p:notesSz cx="6858000" cy="9144000"/>
  <p:embeddedFontLst>
    <p:embeddedFont>
      <p:font typeface="Open Sans" panose="020B0604020202020204" charset="0"/>
      <p:regular r:id="rId38"/>
      <p:bold r:id="rId39"/>
      <p:italic r:id="rId40"/>
      <p:boldItalic r:id="rId41"/>
    </p:embeddedFont>
    <p:embeddedFont>
      <p:font typeface="Google Sans" panose="020B0604020202020204" charset="0"/>
      <p:regular r:id="rId42"/>
      <p:bold r:id="rId43"/>
      <p:italic r:id="rId44"/>
      <p:boldItalic r:id="rId45"/>
    </p:embeddedFont>
    <p:embeddedFont>
      <p:font typeface="Google Sans Medium" panose="020B0604020202020204"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Open Sans SemiBold"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CC66"/>
    <a:srgbClr val="FF7C80"/>
    <a:srgbClr val="00FF99"/>
    <a:srgbClr val="00CC99"/>
    <a:srgbClr val="9966FF"/>
    <a:srgbClr val="CC99FF"/>
    <a:srgbClr val="A805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92" d="100"/>
          <a:sy n="92" d="100"/>
        </p:scale>
        <p:origin x="5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google.com/presentation/d/1_FHMaSXBx8Wr9dcOoMq31tRadgbYsFK-OhRvfcOo5fM/edit?usp=shar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google.com/presentation/d/1ltmwFQTR9KSdNm6G_UXVUGlvoL06aQEsbgxTYhVen_c/edit?usp=shar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google.com/document/d/1EkJSg4mYvl3BPsLVEefozO8R2rLAB9XJG7oBGHuwu8Q/edit?usp=shar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oogle.com/presentation/d/1wOqa_RVUbB1EgpQhzYl940W0902AGk9U7CiFJFBrIW4/edit?usp=shar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oogle.com/presentation/d/1bwGJdPh6M1Vm-b-MK877cV625byqZlrrcVdFJxRK5SQ/edit?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814f818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814f818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Journey Map template </a:t>
            </a:r>
            <a:r>
              <a:rPr lang="en" u="sng">
                <a:solidFill>
                  <a:schemeClr val="hlink"/>
                </a:solidFill>
                <a:hlinkClick r:id="rId3"/>
              </a:rPr>
              <a:t>https://docs.google.com/presentation/d/1_FHMaSXBx8Wr9dcOoMq31tRadgbYsFK-OhRvfcOo5fM/edit?usp=sharing</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8814e86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8814e86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814f818c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814f818c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d03e5b75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814f818c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814f818c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Statement template </a:t>
            </a:r>
            <a:r>
              <a:rPr lang="en" u="sng">
                <a:solidFill>
                  <a:schemeClr val="hlink"/>
                </a:solidFill>
                <a:hlinkClick r:id="rId3"/>
              </a:rPr>
              <a:t>https://docs.google.com/presentation/d/1ltmwFQTR9KSdNm6G_UXVUGlvoL06aQEsbgxTYhVen_c/edit?usp=sharing</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814f818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814f818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814f818c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814f818c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814f818c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814f818c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780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f814f818cb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f814f818cb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856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160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814f818cb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814f818cb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814f818cb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814f818cb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814f818c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814f818c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Usability Study plan template </a:t>
            </a:r>
            <a:r>
              <a:rPr lang="en" u="sng">
                <a:solidFill>
                  <a:schemeClr val="hlink"/>
                </a:solidFill>
                <a:hlinkClick r:id="rId3"/>
              </a:rPr>
              <a:t>https://docs.google.com/document/d/1EkJSg4mYvl3BPsLVEefozO8R2rLAB9XJG7oBGHuwu8Q/edit?usp=sharing</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814f818c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814f818c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814f818cb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814f818cb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d03e5b75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d03e5b75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Persona template : </a:t>
            </a:r>
            <a:r>
              <a:rPr lang="en" u="sng">
                <a:solidFill>
                  <a:schemeClr val="hlink"/>
                </a:solidFill>
                <a:hlinkClick r:id="rId3"/>
              </a:rPr>
              <a:t>https://docs.google.com/presentation/d/1wOqa_RVUbB1EgpQhzYl940W0902AGk9U7CiFJFBrIW4/edit?usp=sharing</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Story Template : </a:t>
            </a:r>
            <a:r>
              <a:rPr lang="en" u="sng">
                <a:solidFill>
                  <a:schemeClr val="hlink"/>
                </a:solidFill>
                <a:hlinkClick r:id="rId3"/>
              </a:rPr>
              <a:t>https://docs.google.com/presentation/d/1bwGJdPh6M1Vm-b-MK877cV625byqZlrrcVdFJxRK5SQ/edit?usp=sharing</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1"/>
        <p:cNvGrpSpPr/>
        <p:nvPr/>
      </p:nvGrpSpPr>
      <p:grpSpPr>
        <a:xfrm>
          <a:off x="0" y="0"/>
          <a:ext cx="0" cy="0"/>
          <a:chOff x="0" y="0"/>
          <a:chExt cx="0" cy="0"/>
        </a:xfrm>
      </p:grpSpPr>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57"/>
        <p:cNvGrpSpPr/>
        <p:nvPr/>
      </p:nvGrpSpPr>
      <p:grpSpPr>
        <a:xfrm>
          <a:off x="0" y="0"/>
          <a:ext cx="0" cy="0"/>
          <a:chOff x="0" y="0"/>
          <a:chExt cx="0" cy="0"/>
        </a:xfrm>
      </p:grpSpPr>
      <p:sp>
        <p:nvSpPr>
          <p:cNvPr id="58" name="Google Shape;5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0"/>
        <p:cNvGrpSpPr/>
        <p:nvPr/>
      </p:nvGrpSpPr>
      <p:grpSpPr>
        <a:xfrm>
          <a:off x="0" y="0"/>
          <a:ext cx="0" cy="0"/>
          <a:chOff x="0" y="0"/>
          <a:chExt cx="0" cy="0"/>
        </a:xfrm>
      </p:grpSpPr>
      <p:sp>
        <p:nvSpPr>
          <p:cNvPr id="61" name="Google Shape;6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3"/>
        <p:cNvGrpSpPr/>
        <p:nvPr/>
      </p:nvGrpSpPr>
      <p:grpSpPr>
        <a:xfrm>
          <a:off x="0" y="0"/>
          <a:ext cx="0" cy="0"/>
          <a:chOff x="0" y="0"/>
          <a:chExt cx="0" cy="0"/>
        </a:xfrm>
      </p:grpSpPr>
      <p:sp>
        <p:nvSpPr>
          <p:cNvPr id="64" name="Google Shape;6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59E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66"/>
        <p:cNvGrpSpPr/>
        <p:nvPr/>
      </p:nvGrpSpPr>
      <p:grpSpPr>
        <a:xfrm>
          <a:off x="0" y="0"/>
          <a:ext cx="0" cy="0"/>
          <a:chOff x="0" y="0"/>
          <a:chExt cx="0" cy="0"/>
        </a:xfrm>
      </p:grpSpPr>
      <p:sp>
        <p:nvSpPr>
          <p:cNvPr id="67" name="Google Shape;6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10B9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olet">
  <p:cSld name="BLANK_1_1_1_1">
    <p:spTree>
      <p:nvGrpSpPr>
        <p:cNvPr id="1" name="Shape 69"/>
        <p:cNvGrpSpPr/>
        <p:nvPr/>
      </p:nvGrpSpPr>
      <p:grpSpPr>
        <a:xfrm>
          <a:off x="0" y="0"/>
          <a:ext cx="0" cy="0"/>
          <a:chOff x="0" y="0"/>
          <a:chExt cx="0" cy="0"/>
        </a:xfrm>
      </p:grpSpPr>
      <p:sp>
        <p:nvSpPr>
          <p:cNvPr id="70" name="Google Shape;7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8B5C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urqois">
  <p:cSld name="BLANK_1_1_1_1_1">
    <p:spTree>
      <p:nvGrpSpPr>
        <p:cNvPr id="1" name="Shape 72"/>
        <p:cNvGrpSpPr/>
        <p:nvPr/>
      </p:nvGrpSpPr>
      <p:grpSpPr>
        <a:xfrm>
          <a:off x="0" y="0"/>
          <a:ext cx="0" cy="0"/>
          <a:chOff x="0" y="0"/>
          <a:chExt cx="0" cy="0"/>
        </a:xfrm>
      </p:grpSpPr>
      <p:sp>
        <p:nvSpPr>
          <p:cNvPr id="73" name="Google Shape;7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20"/>
          <p:cNvSpPr/>
          <p:nvPr/>
        </p:nvSpPr>
        <p:spPr>
          <a:xfrm>
            <a:off x="0" y="329125"/>
            <a:ext cx="69300" cy="753000"/>
          </a:xfrm>
          <a:prstGeom prst="rect">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9"/>
        <p:cNvGrpSpPr/>
        <p:nvPr/>
      </p:nvGrpSpPr>
      <p:grpSpPr>
        <a:xfrm>
          <a:off x="0" y="0"/>
          <a:ext cx="0" cy="0"/>
          <a:chOff x="0" y="0"/>
          <a:chExt cx="0" cy="0"/>
        </a:xfrm>
      </p:grpSpPr>
      <p:sp>
        <p:nvSpPr>
          <p:cNvPr id="80" name="Google Shape;80;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1" name="Google Shape;81;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8" name="Google Shape;8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Google Shape;9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2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3" name="Google Shape;9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2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0" name="Google Shape;100;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3" name="Google Shape;10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7" name="Google Shape;107;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3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2" name="Google Shape;11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3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5" name="Google Shape;115;p3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6" name="Google Shape;11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vy" type="blank">
  <p:cSld name="BLANK">
    <p:spTree>
      <p:nvGrpSpPr>
        <p:cNvPr id="1" name="Shape 117"/>
        <p:cNvGrpSpPr/>
        <p:nvPr/>
      </p:nvGrpSpPr>
      <p:grpSpPr>
        <a:xfrm>
          <a:off x="0" y="0"/>
          <a:ext cx="0" cy="0"/>
          <a:chOff x="0" y="0"/>
          <a:chExt cx="0" cy="0"/>
        </a:xfrm>
      </p:grpSpPr>
      <p:sp>
        <p:nvSpPr>
          <p:cNvPr id="118" name="Google Shape;118;p32"/>
          <p:cNvSpPr/>
          <p:nvPr/>
        </p:nvSpPr>
        <p:spPr>
          <a:xfrm>
            <a:off x="0" y="329125"/>
            <a:ext cx="69300" cy="753000"/>
          </a:xfrm>
          <a:prstGeom prst="rect">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19"/>
        <p:cNvGrpSpPr/>
        <p:nvPr/>
      </p:nvGrpSpPr>
      <p:grpSpPr>
        <a:xfrm>
          <a:off x="0" y="0"/>
          <a:ext cx="0" cy="0"/>
          <a:chOff x="0" y="0"/>
          <a:chExt cx="0" cy="0"/>
        </a:xfrm>
      </p:grpSpPr>
      <p:sp>
        <p:nvSpPr>
          <p:cNvPr id="120" name="Google Shape;120;p3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1"/>
        <p:cNvGrpSpPr/>
        <p:nvPr/>
      </p:nvGrpSpPr>
      <p:grpSpPr>
        <a:xfrm>
          <a:off x="0" y="0"/>
          <a:ext cx="0" cy="0"/>
          <a:chOff x="0" y="0"/>
          <a:chExt cx="0" cy="0"/>
        </a:xfrm>
      </p:grpSpPr>
      <p:sp>
        <p:nvSpPr>
          <p:cNvPr id="122" name="Google Shape;122;p3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23"/>
        <p:cNvGrpSpPr/>
        <p:nvPr/>
      </p:nvGrpSpPr>
      <p:grpSpPr>
        <a:xfrm>
          <a:off x="0" y="0"/>
          <a:ext cx="0" cy="0"/>
          <a:chOff x="0" y="0"/>
          <a:chExt cx="0" cy="0"/>
        </a:xfrm>
      </p:grpSpPr>
      <p:sp>
        <p:nvSpPr>
          <p:cNvPr id="124" name="Google Shape;124;p3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25"/>
        <p:cNvGrpSpPr/>
        <p:nvPr/>
      </p:nvGrpSpPr>
      <p:grpSpPr>
        <a:xfrm>
          <a:off x="0" y="0"/>
          <a:ext cx="0" cy="0"/>
          <a:chOff x="0" y="0"/>
          <a:chExt cx="0" cy="0"/>
        </a:xfrm>
      </p:grpSpPr>
      <p:sp>
        <p:nvSpPr>
          <p:cNvPr id="126" name="Google Shape;126;p3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27"/>
        <p:cNvGrpSpPr/>
        <p:nvPr/>
      </p:nvGrpSpPr>
      <p:grpSpPr>
        <a:xfrm>
          <a:off x="0" y="0"/>
          <a:ext cx="0" cy="0"/>
          <a:chOff x="0" y="0"/>
          <a:chExt cx="0" cy="0"/>
        </a:xfrm>
      </p:grpSpPr>
      <p:sp>
        <p:nvSpPr>
          <p:cNvPr id="128" name="Google Shape;128;p37"/>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29"/>
        <p:cNvGrpSpPr/>
        <p:nvPr/>
      </p:nvGrpSpPr>
      <p:grpSpPr>
        <a:xfrm>
          <a:off x="0" y="0"/>
          <a:ext cx="0" cy="0"/>
          <a:chOff x="0" y="0"/>
          <a:chExt cx="0" cy="0"/>
        </a:xfrm>
      </p:grpSpPr>
      <p:sp>
        <p:nvSpPr>
          <p:cNvPr id="130" name="Google Shape;130;p3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31"/>
        <p:cNvGrpSpPr/>
        <p:nvPr/>
      </p:nvGrpSpPr>
      <p:grpSpPr>
        <a:xfrm>
          <a:off x="0" y="0"/>
          <a:ext cx="0" cy="0"/>
          <a:chOff x="0" y="0"/>
          <a:chExt cx="0" cy="0"/>
        </a:xfrm>
      </p:grpSpPr>
      <p:sp>
        <p:nvSpPr>
          <p:cNvPr id="132" name="Google Shape;132;p3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7" name="Google Shape;7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78" name="Google Shape;78;p21"/>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figma.com/file/iU7OAnh0n4VDtJW2TRoe9X/Aplikasi-Toko-Buket-%22Made-by-Meh%22-(initialize-v01)?node-id=0:1"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figma.com/file/iU7OAnh0n4VDtJW2TRoe9X/Aplikasi-Toko-Buket-%22Made-by-Meh%22-(initialize-v01)?node-id=0:1"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s://www.figma.com/file/iU7OAnh0n4VDtJW2TRoe9X/Aplikasi-Toko-Buket-%22Made-by-Meh%22-(initialize-v01)?node-id=0:1"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hyperlink" Target="mailto:debbyagestira@gmail.com" TargetMode="External"/><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hyperlink" Target="https://www.linkedin.com/in/debbyagestira/"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137"/>
        <p:cNvGrpSpPr/>
        <p:nvPr/>
      </p:nvGrpSpPr>
      <p:grpSpPr>
        <a:xfrm>
          <a:off x="0" y="0"/>
          <a:ext cx="0" cy="0"/>
          <a:chOff x="0" y="0"/>
          <a:chExt cx="0" cy="0"/>
        </a:xfrm>
      </p:grpSpPr>
      <p:sp>
        <p:nvSpPr>
          <p:cNvPr id="138" name="Google Shape;138;p41"/>
          <p:cNvSpPr txBox="1"/>
          <p:nvPr/>
        </p:nvSpPr>
        <p:spPr>
          <a:xfrm>
            <a:off x="517674" y="1464023"/>
            <a:ext cx="6943830" cy="1107965"/>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3000" smtClean="0">
                <a:solidFill>
                  <a:srgbClr val="FFFFFF"/>
                </a:solidFill>
                <a:latin typeface="Open Sans SemiBold"/>
                <a:ea typeface="Open Sans SemiBold"/>
                <a:cs typeface="Open Sans SemiBold"/>
                <a:sym typeface="Open Sans SemiBold"/>
              </a:rPr>
              <a:t>Aplikasi Pemesanan Buket Pada Toko “Made by Meh”</a:t>
            </a:r>
            <a:endParaRPr sz="3000">
              <a:solidFill>
                <a:srgbClr val="FFFFFF"/>
              </a:solidFill>
              <a:latin typeface="Open Sans SemiBold"/>
              <a:ea typeface="Open Sans SemiBold"/>
              <a:cs typeface="Open Sans SemiBold"/>
              <a:sym typeface="Open Sans SemiBold"/>
            </a:endParaRPr>
          </a:p>
        </p:txBody>
      </p:sp>
      <p:sp>
        <p:nvSpPr>
          <p:cNvPr id="139" name="Google Shape;139;p41"/>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smtClean="0">
                <a:solidFill>
                  <a:srgbClr val="FFFFFF"/>
                </a:solidFill>
                <a:latin typeface="Open Sans"/>
                <a:ea typeface="Open Sans"/>
                <a:cs typeface="Open Sans"/>
                <a:sym typeface="Open Sans"/>
              </a:rPr>
              <a:t>Debby Agestira</a:t>
            </a:r>
            <a:endParaRPr sz="2400">
              <a:solidFill>
                <a:srgbClr val="FFFFFF"/>
              </a:solidFill>
              <a:latin typeface="Open Sans"/>
              <a:ea typeface="Open Sans"/>
              <a:cs typeface="Open Sans"/>
              <a:sym typeface="Open Sans"/>
            </a:endParaRPr>
          </a:p>
        </p:txBody>
      </p:sp>
      <p:cxnSp>
        <p:nvCxnSpPr>
          <p:cNvPr id="140" name="Google Shape;140;p41"/>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0"/>
          <p:cNvSpPr txBox="1"/>
          <p:nvPr/>
        </p:nvSpPr>
        <p:spPr>
          <a:xfrm>
            <a:off x="517675" y="216005"/>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Journey Map: </a:t>
            </a:r>
            <a:r>
              <a:rPr lang="en" sz="2400" b="1" smtClean="0">
                <a:solidFill>
                  <a:srgbClr val="5F6368"/>
                </a:solidFill>
                <a:latin typeface="Open Sans"/>
                <a:ea typeface="Open Sans"/>
                <a:cs typeface="Open Sans"/>
                <a:sym typeface="Open Sans"/>
              </a:rPr>
              <a:t>August Xavier</a:t>
            </a:r>
            <a:endParaRPr sz="2400">
              <a:solidFill>
                <a:srgbClr val="5F6368"/>
              </a:solidFill>
              <a:latin typeface="Open Sans"/>
              <a:ea typeface="Open Sans"/>
              <a:cs typeface="Open Sans"/>
              <a:sym typeface="Open Sans"/>
            </a:endParaRPr>
          </a:p>
        </p:txBody>
      </p:sp>
      <p:graphicFrame>
        <p:nvGraphicFramePr>
          <p:cNvPr id="5" name="Google Shape;189;p33"/>
          <p:cNvGraphicFramePr/>
          <p:nvPr>
            <p:extLst>
              <p:ext uri="{D42A27DB-BD31-4B8C-83A1-F6EECF244321}">
                <p14:modId xmlns:p14="http://schemas.microsoft.com/office/powerpoint/2010/main" val="1762740687"/>
              </p:ext>
            </p:extLst>
          </p:nvPr>
        </p:nvGraphicFramePr>
        <p:xfrm>
          <a:off x="311410" y="791370"/>
          <a:ext cx="8582100" cy="4080258"/>
        </p:xfrm>
        <a:graphic>
          <a:graphicData uri="http://schemas.openxmlformats.org/drawingml/2006/table">
            <a:tbl>
              <a:tblPr>
                <a:noFill/>
              </a:tblPr>
              <a:tblGrid>
                <a:gridCol w="1430350">
                  <a:extLst>
                    <a:ext uri="{9D8B030D-6E8A-4147-A177-3AD203B41FA5}">
                      <a16:colId xmlns:a16="http://schemas.microsoft.com/office/drawing/2014/main" val="20000"/>
                    </a:ext>
                  </a:extLst>
                </a:gridCol>
                <a:gridCol w="1430350">
                  <a:extLst>
                    <a:ext uri="{9D8B030D-6E8A-4147-A177-3AD203B41FA5}">
                      <a16:colId xmlns:a16="http://schemas.microsoft.com/office/drawing/2014/main" val="20001"/>
                    </a:ext>
                  </a:extLst>
                </a:gridCol>
                <a:gridCol w="1430350">
                  <a:extLst>
                    <a:ext uri="{9D8B030D-6E8A-4147-A177-3AD203B41FA5}">
                      <a16:colId xmlns:a16="http://schemas.microsoft.com/office/drawing/2014/main" val="20002"/>
                    </a:ext>
                  </a:extLst>
                </a:gridCol>
                <a:gridCol w="1410775">
                  <a:extLst>
                    <a:ext uri="{9D8B030D-6E8A-4147-A177-3AD203B41FA5}">
                      <a16:colId xmlns:a16="http://schemas.microsoft.com/office/drawing/2014/main" val="20003"/>
                    </a:ext>
                  </a:extLst>
                </a:gridCol>
                <a:gridCol w="1449925">
                  <a:extLst>
                    <a:ext uri="{9D8B030D-6E8A-4147-A177-3AD203B41FA5}">
                      <a16:colId xmlns:a16="http://schemas.microsoft.com/office/drawing/2014/main" val="20004"/>
                    </a:ext>
                  </a:extLst>
                </a:gridCol>
                <a:gridCol w="1430350">
                  <a:extLst>
                    <a:ext uri="{9D8B030D-6E8A-4147-A177-3AD203B41FA5}">
                      <a16:colId xmlns:a16="http://schemas.microsoft.com/office/drawing/2014/main" val="20005"/>
                    </a:ext>
                  </a:extLst>
                </a:gridCol>
              </a:tblGrid>
              <a:tr h="636108">
                <a:tc>
                  <a:txBody>
                    <a:bodyPr/>
                    <a:lstStyle/>
                    <a:p>
                      <a:pPr marL="0" lvl="0" indent="0" algn="ctr" rtl="0">
                        <a:spcBef>
                          <a:spcPts val="0"/>
                        </a:spcBef>
                        <a:spcAft>
                          <a:spcPts val="0"/>
                        </a:spcAft>
                        <a:buNone/>
                      </a:pPr>
                      <a:r>
                        <a:rPr lang="en" sz="1100" b="1">
                          <a:latin typeface="Open Sans" panose="020B0604020202020204" charset="0"/>
                          <a:ea typeface="Open Sans" panose="020B0604020202020204" charset="0"/>
                          <a:cs typeface="Open Sans" panose="020B0604020202020204" charset="0"/>
                          <a:sym typeface="Google Sans"/>
                        </a:rPr>
                        <a:t>AKTIVITAS</a:t>
                      </a:r>
                      <a:endParaRPr sz="1100" b="1">
                        <a:latin typeface="Open Sans" panose="020B0604020202020204" charset="0"/>
                        <a:ea typeface="Open Sans" panose="020B0604020202020204" charset="0"/>
                        <a:cs typeface="Open Sans" panose="020B0604020202020204" charset="0"/>
                        <a:sym typeface="Google Sans"/>
                      </a:endParaRPr>
                    </a:p>
                  </a:txBody>
                  <a:tcPr marL="91425" marR="91425" marT="91425" marB="91425"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 sz="1100" b="1" smtClean="0">
                          <a:latin typeface="Open Sans" panose="020B0604020202020204" charset="0"/>
                          <a:ea typeface="Open Sans" panose="020B0604020202020204" charset="0"/>
                          <a:cs typeface="Open Sans" panose="020B0604020202020204" charset="0"/>
                          <a:sym typeface="Google Sans"/>
                        </a:rPr>
                        <a:t>Persiapan</a:t>
                      </a:r>
                      <a:r>
                        <a:rPr lang="en" sz="1100" b="1" baseline="0" smtClean="0">
                          <a:latin typeface="Open Sans" panose="020B0604020202020204" charset="0"/>
                          <a:ea typeface="Open Sans" panose="020B0604020202020204" charset="0"/>
                          <a:cs typeface="Open Sans" panose="020B0604020202020204" charset="0"/>
                          <a:sym typeface="Google Sans"/>
                        </a:rPr>
                        <a:t> Aplikasi</a:t>
                      </a:r>
                      <a:endParaRPr sz="1100">
                        <a:latin typeface="Open Sans" panose="020B0604020202020204" charset="0"/>
                        <a:ea typeface="Open Sans" panose="020B0604020202020204" charset="0"/>
                        <a:cs typeface="Open Sans" panose="020B0604020202020204" charset="0"/>
                      </a:endParaRPr>
                    </a:p>
                  </a:txBody>
                  <a:tcPr marL="91425" marR="91425" marT="91425" marB="91425" anchor="ctr">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C4B5FD"/>
                    </a:solidFill>
                  </a:tcPr>
                </a:tc>
                <a:tc>
                  <a:txBody>
                    <a:bodyPr/>
                    <a:lstStyle/>
                    <a:p>
                      <a:pPr marL="0" lvl="0" indent="0" algn="ctr" rtl="0">
                        <a:lnSpc>
                          <a:spcPct val="115000"/>
                        </a:lnSpc>
                        <a:spcBef>
                          <a:spcPts val="0"/>
                        </a:spcBef>
                        <a:spcAft>
                          <a:spcPts val="0"/>
                        </a:spcAft>
                        <a:buNone/>
                      </a:pPr>
                      <a:r>
                        <a:rPr lang="en" sz="1100" b="1" smtClean="0">
                          <a:latin typeface="Open Sans" panose="020B0604020202020204" charset="0"/>
                          <a:ea typeface="Open Sans" panose="020B0604020202020204" charset="0"/>
                          <a:cs typeface="Open Sans" panose="020B0604020202020204" charset="0"/>
                          <a:sym typeface="Google Sans"/>
                        </a:rPr>
                        <a:t>Memilih Pesanan</a:t>
                      </a:r>
                      <a:endParaRPr sz="1100">
                        <a:latin typeface="Open Sans" panose="020B0604020202020204" charset="0"/>
                        <a:ea typeface="Open Sans" panose="020B0604020202020204" charset="0"/>
                        <a:cs typeface="Open Sans" panose="020B0604020202020204" charset="0"/>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C4B5FD"/>
                    </a:solidFill>
                  </a:tcPr>
                </a:tc>
                <a:tc>
                  <a:txBody>
                    <a:bodyPr/>
                    <a:lstStyle/>
                    <a:p>
                      <a:pPr marL="0" lvl="0" indent="0" algn="ctr" rtl="0">
                        <a:lnSpc>
                          <a:spcPct val="115000"/>
                        </a:lnSpc>
                        <a:spcBef>
                          <a:spcPts val="0"/>
                        </a:spcBef>
                        <a:spcAft>
                          <a:spcPts val="0"/>
                        </a:spcAft>
                        <a:buNone/>
                      </a:pPr>
                      <a:r>
                        <a:rPr lang="en" sz="1100" b="1" smtClean="0">
                          <a:latin typeface="Open Sans" panose="020B0604020202020204" charset="0"/>
                          <a:ea typeface="Open Sans" panose="020B0604020202020204" charset="0"/>
                          <a:cs typeface="Open Sans" panose="020B0604020202020204" charset="0"/>
                          <a:sym typeface="Google Sans"/>
                        </a:rPr>
                        <a:t>Konfirmasi</a:t>
                      </a:r>
                      <a:r>
                        <a:rPr lang="en" sz="1100" b="1" baseline="0" smtClean="0">
                          <a:latin typeface="Open Sans" panose="020B0604020202020204" charset="0"/>
                          <a:ea typeface="Open Sans" panose="020B0604020202020204" charset="0"/>
                          <a:cs typeface="Open Sans" panose="020B0604020202020204" charset="0"/>
                          <a:sym typeface="Google Sans"/>
                        </a:rPr>
                        <a:t> Pesanan</a:t>
                      </a:r>
                      <a:endParaRPr sz="1100">
                        <a:latin typeface="Open Sans" panose="020B0604020202020204" charset="0"/>
                        <a:ea typeface="Open Sans" panose="020B0604020202020204" charset="0"/>
                        <a:cs typeface="Open Sans" panose="020B0604020202020204" charset="0"/>
                        <a:sym typeface="Google Sans"/>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C4B5FD"/>
                    </a:solidFill>
                  </a:tcPr>
                </a:tc>
                <a:tc>
                  <a:txBody>
                    <a:bodyPr/>
                    <a:lstStyle/>
                    <a:p>
                      <a:pPr marL="0" lvl="0" indent="0" algn="ctr" rtl="0">
                        <a:lnSpc>
                          <a:spcPct val="115000"/>
                        </a:lnSpc>
                        <a:spcBef>
                          <a:spcPts val="0"/>
                        </a:spcBef>
                        <a:spcAft>
                          <a:spcPts val="0"/>
                        </a:spcAft>
                        <a:buNone/>
                      </a:pPr>
                      <a:r>
                        <a:rPr lang="en" sz="1100" b="1" smtClean="0">
                          <a:latin typeface="Open Sans" panose="020B0604020202020204" charset="0"/>
                          <a:ea typeface="Open Sans" panose="020B0604020202020204" charset="0"/>
                          <a:cs typeface="Open Sans" panose="020B0604020202020204" charset="0"/>
                          <a:sym typeface="Google Sans"/>
                        </a:rPr>
                        <a:t>Metode Pembayaran</a:t>
                      </a:r>
                      <a:endParaRPr sz="1100">
                        <a:latin typeface="Open Sans" panose="020B0604020202020204" charset="0"/>
                        <a:ea typeface="Open Sans" panose="020B0604020202020204" charset="0"/>
                        <a:cs typeface="Open Sans" panose="020B0604020202020204" charset="0"/>
                        <a:sym typeface="Google Sans"/>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C4B5FD"/>
                    </a:solidFill>
                  </a:tcPr>
                </a:tc>
                <a:tc>
                  <a:txBody>
                    <a:bodyPr/>
                    <a:lstStyle/>
                    <a:p>
                      <a:pPr marL="0" lvl="0" indent="0" algn="ctr" rtl="0">
                        <a:lnSpc>
                          <a:spcPct val="115000"/>
                        </a:lnSpc>
                        <a:spcBef>
                          <a:spcPts val="0"/>
                        </a:spcBef>
                        <a:spcAft>
                          <a:spcPts val="0"/>
                        </a:spcAft>
                        <a:buNone/>
                      </a:pPr>
                      <a:r>
                        <a:rPr lang="en" sz="1100" b="1" smtClean="0">
                          <a:latin typeface="Open Sans" panose="020B0604020202020204" charset="0"/>
                          <a:ea typeface="Open Sans" panose="020B0604020202020204" charset="0"/>
                          <a:cs typeface="Open Sans" panose="020B0604020202020204" charset="0"/>
                          <a:sym typeface="Google Sans"/>
                        </a:rPr>
                        <a:t>Informasi Pesanan</a:t>
                      </a:r>
                      <a:endParaRPr sz="1100">
                        <a:latin typeface="Open Sans" panose="020B0604020202020204" charset="0"/>
                        <a:ea typeface="Open Sans" panose="020B0604020202020204" charset="0"/>
                        <a:cs typeface="Open Sans" panose="020B0604020202020204" charset="0"/>
                        <a:sym typeface="Google Sans"/>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C4B5FD"/>
                    </a:solidFill>
                  </a:tcPr>
                </a:tc>
                <a:extLst>
                  <a:ext uri="{0D108BD9-81ED-4DB2-BD59-A6C34878D82A}">
                    <a16:rowId xmlns:a16="http://schemas.microsoft.com/office/drawing/2014/main" val="10000"/>
                  </a:ext>
                </a:extLst>
              </a:tr>
              <a:tr h="1249272">
                <a:tc>
                  <a:txBody>
                    <a:bodyPr/>
                    <a:lstStyle/>
                    <a:p>
                      <a:pPr marL="0" lvl="0" indent="0" algn="ctr" rtl="0">
                        <a:spcBef>
                          <a:spcPts val="0"/>
                        </a:spcBef>
                        <a:spcAft>
                          <a:spcPts val="0"/>
                        </a:spcAft>
                        <a:buNone/>
                      </a:pPr>
                      <a:r>
                        <a:rPr lang="en" sz="1100" b="1">
                          <a:latin typeface="Open Sans" panose="020B0604020202020204" charset="0"/>
                          <a:ea typeface="Open Sans" panose="020B0604020202020204" charset="0"/>
                          <a:cs typeface="Open Sans" panose="020B0604020202020204" charset="0"/>
                          <a:sym typeface="Google Sans"/>
                        </a:rPr>
                        <a:t>DETAIL </a:t>
                      </a:r>
                      <a:endParaRPr sz="1100" b="1">
                        <a:latin typeface="Open Sans" panose="020B0604020202020204" charset="0"/>
                        <a:ea typeface="Open Sans" panose="020B0604020202020204" charset="0"/>
                        <a:cs typeface="Open Sans" panose="020B0604020202020204" charset="0"/>
                        <a:sym typeface="Google Sans"/>
                      </a:endParaRPr>
                    </a:p>
                    <a:p>
                      <a:pPr marL="0" lvl="0" indent="0" algn="ctr" rtl="0">
                        <a:spcBef>
                          <a:spcPts val="0"/>
                        </a:spcBef>
                        <a:spcAft>
                          <a:spcPts val="0"/>
                        </a:spcAft>
                        <a:buNone/>
                      </a:pPr>
                      <a:r>
                        <a:rPr lang="en" sz="1100" b="1">
                          <a:latin typeface="Open Sans" panose="020B0604020202020204" charset="0"/>
                          <a:ea typeface="Open Sans" panose="020B0604020202020204" charset="0"/>
                          <a:cs typeface="Open Sans" panose="020B0604020202020204" charset="0"/>
                          <a:sym typeface="Google Sans"/>
                        </a:rPr>
                        <a:t>AKTIVITAS</a:t>
                      </a:r>
                      <a:endParaRPr sz="1100" b="1">
                        <a:latin typeface="Open Sans" panose="020B0604020202020204" charset="0"/>
                        <a:ea typeface="Open Sans" panose="020B0604020202020204" charset="0"/>
                        <a:cs typeface="Open Sans" panose="020B0604020202020204" charset="0"/>
                        <a:sym typeface="Google Sans"/>
                      </a:endParaRPr>
                    </a:p>
                  </a:txBody>
                  <a:tcPr marL="91425" marR="91425" marT="91425" marB="91425"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A. </a:t>
                      </a:r>
                      <a:r>
                        <a:rPr lang="en" sz="1000" smtClean="0">
                          <a:latin typeface="Open Sans" panose="020B0604020202020204" charset="0"/>
                          <a:ea typeface="Open Sans" panose="020B0604020202020204" charset="0"/>
                          <a:cs typeface="Open Sans" panose="020B0604020202020204" charset="0"/>
                          <a:sym typeface="Google Sans"/>
                        </a:rPr>
                        <a:t>Download</a:t>
                      </a:r>
                      <a:r>
                        <a:rPr lang="en" sz="1000" baseline="0" smtClean="0">
                          <a:latin typeface="Open Sans" panose="020B0604020202020204" charset="0"/>
                          <a:ea typeface="Open Sans" panose="020B0604020202020204" charset="0"/>
                          <a:cs typeface="Open Sans" panose="020B0604020202020204" charset="0"/>
                          <a:sym typeface="Google Sans"/>
                        </a:rPr>
                        <a:t> di Playstore</a:t>
                      </a:r>
                      <a:endParaRPr sz="1000">
                        <a:latin typeface="Open Sans" panose="020B0604020202020204" charset="0"/>
                        <a:ea typeface="Open Sans" panose="020B0604020202020204" charset="0"/>
                        <a:cs typeface="Open Sans" panose="020B0604020202020204" charset="0"/>
                        <a:sym typeface="Google Sans"/>
                      </a:endParaRPr>
                    </a:p>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B. </a:t>
                      </a:r>
                      <a:r>
                        <a:rPr lang="en" sz="1000" smtClean="0">
                          <a:latin typeface="Open Sans" panose="020B0604020202020204" charset="0"/>
                          <a:ea typeface="Open Sans" panose="020B0604020202020204" charset="0"/>
                          <a:cs typeface="Open Sans" panose="020B0604020202020204" charset="0"/>
                          <a:sym typeface="Google Sans"/>
                        </a:rPr>
                        <a:t>Daftar akun dan login</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A. </a:t>
                      </a:r>
                      <a:r>
                        <a:rPr lang="en" sz="1000" smtClean="0">
                          <a:latin typeface="Open Sans" panose="020B0604020202020204" charset="0"/>
                          <a:ea typeface="Open Sans" panose="020B0604020202020204" charset="0"/>
                          <a:cs typeface="Open Sans" panose="020B0604020202020204" charset="0"/>
                          <a:sym typeface="Google Sans"/>
                        </a:rPr>
                        <a:t>Mencari dan memilih jenis</a:t>
                      </a:r>
                      <a:r>
                        <a:rPr lang="en" sz="1000" baseline="0" smtClean="0">
                          <a:latin typeface="Open Sans" panose="020B0604020202020204" charset="0"/>
                          <a:ea typeface="Open Sans" panose="020B0604020202020204" charset="0"/>
                          <a:cs typeface="Open Sans" panose="020B0604020202020204" charset="0"/>
                          <a:sym typeface="Google Sans"/>
                        </a:rPr>
                        <a:t> buket</a:t>
                      </a:r>
                      <a:endParaRPr sz="1000">
                        <a:latin typeface="Open Sans" panose="020B0604020202020204" charset="0"/>
                        <a:ea typeface="Open Sans" panose="020B0604020202020204" charset="0"/>
                        <a:cs typeface="Open Sans" panose="020B0604020202020204" charset="0"/>
                        <a:sym typeface="Google Sans"/>
                      </a:endParaRPr>
                    </a:p>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B. </a:t>
                      </a:r>
                      <a:r>
                        <a:rPr lang="en" sz="1000" smtClean="0">
                          <a:latin typeface="Open Sans" panose="020B0604020202020204" charset="0"/>
                          <a:ea typeface="Open Sans" panose="020B0604020202020204" charset="0"/>
                          <a:cs typeface="Open Sans" panose="020B0604020202020204" charset="0"/>
                          <a:sym typeface="Google Sans"/>
                        </a:rPr>
                        <a:t>Kustomisasi buket sesuai keinginan</a:t>
                      </a:r>
                      <a:endParaRPr sz="1000">
                        <a:latin typeface="Open Sans" panose="020B0604020202020204" charset="0"/>
                        <a:ea typeface="Open Sans" panose="020B0604020202020204" charset="0"/>
                        <a:cs typeface="Open Sans" panose="020B0604020202020204" charset="0"/>
                        <a:sym typeface="Google Sans"/>
                      </a:endParaRPr>
                    </a:p>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C</a:t>
                      </a:r>
                      <a:r>
                        <a:rPr lang="en" sz="1000" smtClean="0">
                          <a:latin typeface="Open Sans" panose="020B0604020202020204" charset="0"/>
                          <a:ea typeface="Open Sans" panose="020B0604020202020204" charset="0"/>
                          <a:cs typeface="Open Sans" panose="020B0604020202020204" charset="0"/>
                          <a:sym typeface="Google Sans"/>
                        </a:rPr>
                        <a:t>. Masukkan ke dalam keranjang</a:t>
                      </a:r>
                      <a:endParaRPr sz="1000">
                        <a:latin typeface="Open Sans" panose="020B0604020202020204" charset="0"/>
                        <a:ea typeface="Open Sans" panose="020B0604020202020204" charset="0"/>
                        <a:cs typeface="Open Sans" panose="020B0604020202020204" charset="0"/>
                        <a:sym typeface="Google Sans"/>
                      </a:endParaRPr>
                    </a:p>
                    <a:p>
                      <a:pPr marL="0" lvl="0" indent="0" algn="l" rtl="0">
                        <a:spcBef>
                          <a:spcPts val="0"/>
                        </a:spcBef>
                        <a:spcAft>
                          <a:spcPts val="0"/>
                        </a:spcAft>
                        <a:buNone/>
                      </a:pP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A. </a:t>
                      </a:r>
                      <a:r>
                        <a:rPr lang="en" sz="1000" smtClean="0">
                          <a:latin typeface="Open Sans" panose="020B0604020202020204" charset="0"/>
                          <a:ea typeface="Open Sans" panose="020B0604020202020204" charset="0"/>
                          <a:cs typeface="Open Sans" panose="020B0604020202020204" charset="0"/>
                          <a:sym typeface="Google Sans"/>
                        </a:rPr>
                        <a:t>Menentukan</a:t>
                      </a:r>
                      <a:r>
                        <a:rPr lang="en" sz="1000" baseline="0" smtClean="0">
                          <a:latin typeface="Open Sans" panose="020B0604020202020204" charset="0"/>
                          <a:ea typeface="Open Sans" panose="020B0604020202020204" charset="0"/>
                          <a:cs typeface="Open Sans" panose="020B0604020202020204" charset="0"/>
                          <a:sym typeface="Google Sans"/>
                        </a:rPr>
                        <a:t> ekspedisi pengiriman</a:t>
                      </a:r>
                      <a:endParaRPr sz="1000">
                        <a:latin typeface="Open Sans" panose="020B0604020202020204" charset="0"/>
                        <a:ea typeface="Open Sans" panose="020B0604020202020204" charset="0"/>
                        <a:cs typeface="Open Sans" panose="020B0604020202020204" charset="0"/>
                        <a:sym typeface="Google Sans"/>
                      </a:endParaRPr>
                    </a:p>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B. </a:t>
                      </a:r>
                      <a:r>
                        <a:rPr lang="en" sz="1000" smtClean="0">
                          <a:latin typeface="Open Sans" panose="020B0604020202020204" charset="0"/>
                          <a:ea typeface="Open Sans" panose="020B0604020202020204" charset="0"/>
                          <a:cs typeface="Open Sans" panose="020B0604020202020204" charset="0"/>
                          <a:sym typeface="Google Sans"/>
                        </a:rPr>
                        <a:t>Memastikan</a:t>
                      </a:r>
                      <a:r>
                        <a:rPr lang="en" sz="1000" baseline="0" smtClean="0">
                          <a:latin typeface="Open Sans" panose="020B0604020202020204" charset="0"/>
                          <a:ea typeface="Open Sans" panose="020B0604020202020204" charset="0"/>
                          <a:cs typeface="Open Sans" panose="020B0604020202020204" charset="0"/>
                          <a:sym typeface="Google Sans"/>
                        </a:rPr>
                        <a:t> kembali buket yang dipesan</a:t>
                      </a:r>
                      <a:endParaRPr sz="1000">
                        <a:latin typeface="Open Sans" panose="020B0604020202020204" charset="0"/>
                        <a:ea typeface="Open Sans" panose="020B0604020202020204" charset="0"/>
                        <a:cs typeface="Open Sans" panose="020B0604020202020204" charset="0"/>
                        <a:sym typeface="Google Sans"/>
                      </a:endParaRPr>
                    </a:p>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C</a:t>
                      </a:r>
                      <a:r>
                        <a:rPr lang="en" sz="1000" smtClean="0">
                          <a:latin typeface="Open Sans" panose="020B0604020202020204" charset="0"/>
                          <a:ea typeface="Open Sans" panose="020B0604020202020204" charset="0"/>
                          <a:cs typeface="Open Sans" panose="020B0604020202020204" charset="0"/>
                          <a:sym typeface="Google Sans"/>
                        </a:rPr>
                        <a:t>. Memilih promo</a:t>
                      </a:r>
                      <a:endParaRPr sz="1000">
                        <a:latin typeface="Open Sans" panose="020B0604020202020204" charset="0"/>
                        <a:ea typeface="Open Sans" panose="020B0604020202020204" charset="0"/>
                        <a:cs typeface="Open Sans" panose="020B0604020202020204" charset="0"/>
                        <a:sym typeface="Google Sans"/>
                      </a:endParaRPr>
                    </a:p>
                    <a:p>
                      <a:pPr marL="0" lvl="0" indent="0" algn="l" rtl="0">
                        <a:spcBef>
                          <a:spcPts val="0"/>
                        </a:spcBef>
                        <a:spcAft>
                          <a:spcPts val="0"/>
                        </a:spcAft>
                        <a:buNone/>
                      </a:pP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A. </a:t>
                      </a:r>
                      <a:r>
                        <a:rPr lang="en" sz="1000" smtClean="0">
                          <a:latin typeface="Open Sans" panose="020B0604020202020204" charset="0"/>
                          <a:ea typeface="Open Sans" panose="020B0604020202020204" charset="0"/>
                          <a:cs typeface="Open Sans" panose="020B0604020202020204" charset="0"/>
                          <a:sym typeface="Google Sans"/>
                        </a:rPr>
                        <a:t>Memilih</a:t>
                      </a:r>
                      <a:r>
                        <a:rPr lang="en" sz="1000" baseline="0" smtClean="0">
                          <a:latin typeface="Open Sans" panose="020B0604020202020204" charset="0"/>
                          <a:ea typeface="Open Sans" panose="020B0604020202020204" charset="0"/>
                          <a:cs typeface="Open Sans" panose="020B0604020202020204" charset="0"/>
                          <a:sym typeface="Google Sans"/>
                        </a:rPr>
                        <a:t> metode pembayaran</a:t>
                      </a:r>
                      <a:endParaRPr sz="1000">
                        <a:latin typeface="Open Sans" panose="020B0604020202020204" charset="0"/>
                        <a:ea typeface="Open Sans" panose="020B0604020202020204" charset="0"/>
                        <a:cs typeface="Open Sans" panose="020B0604020202020204" charset="0"/>
                        <a:sym typeface="Google Sans"/>
                      </a:endParaRPr>
                    </a:p>
                    <a:p>
                      <a:pPr marL="0" lvl="0" indent="0" algn="l" rtl="0">
                        <a:spcBef>
                          <a:spcPts val="0"/>
                        </a:spcBef>
                        <a:spcAft>
                          <a:spcPts val="0"/>
                        </a:spcAft>
                        <a:buNone/>
                      </a:pPr>
                      <a:r>
                        <a:rPr lang="en" sz="1000">
                          <a:latin typeface="Open Sans" panose="020B0604020202020204" charset="0"/>
                          <a:ea typeface="Open Sans" panose="020B0604020202020204" charset="0"/>
                          <a:cs typeface="Open Sans" panose="020B0604020202020204" charset="0"/>
                          <a:sym typeface="Google Sans"/>
                        </a:rPr>
                        <a:t>B. </a:t>
                      </a:r>
                      <a:r>
                        <a:rPr lang="en" sz="1000" smtClean="0">
                          <a:latin typeface="Open Sans" panose="020B0604020202020204" charset="0"/>
                          <a:ea typeface="Open Sans" panose="020B0604020202020204" charset="0"/>
                          <a:cs typeface="Open Sans" panose="020B0604020202020204" charset="0"/>
                          <a:sym typeface="Google Sans"/>
                        </a:rPr>
                        <a:t>Melakukan pembayaran</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000" smtClean="0">
                          <a:latin typeface="Open Sans" panose="020B0604020202020204" charset="0"/>
                          <a:ea typeface="Open Sans" panose="020B0604020202020204" charset="0"/>
                          <a:cs typeface="Open Sans" panose="020B0604020202020204" charset="0"/>
                          <a:sym typeface="Google Sans"/>
                        </a:rPr>
                        <a:t>Menampilkan</a:t>
                      </a:r>
                      <a:r>
                        <a:rPr lang="en" sz="1000" baseline="0" smtClean="0">
                          <a:latin typeface="Open Sans" panose="020B0604020202020204" charset="0"/>
                          <a:ea typeface="Open Sans" panose="020B0604020202020204" charset="0"/>
                          <a:cs typeface="Open Sans" panose="020B0604020202020204" charset="0"/>
                          <a:sym typeface="Google Sans"/>
                        </a:rPr>
                        <a:t> rincian pemesanan</a:t>
                      </a:r>
                      <a:endParaRPr sz="1000">
                        <a:latin typeface="Open Sans" panose="020B0604020202020204" charset="0"/>
                        <a:ea typeface="Open Sans" panose="020B0604020202020204" charset="0"/>
                        <a:cs typeface="Open Sans" panose="020B0604020202020204" charset="0"/>
                        <a:sym typeface="Google Sans"/>
                      </a:endParaRPr>
                    </a:p>
                    <a:p>
                      <a:pPr marL="0" lvl="0" indent="0" algn="l" rtl="0">
                        <a:spcBef>
                          <a:spcPts val="0"/>
                        </a:spcBef>
                        <a:spcAft>
                          <a:spcPts val="0"/>
                        </a:spcAft>
                        <a:buNone/>
                      </a:pP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887825">
                <a:tc>
                  <a:txBody>
                    <a:bodyPr/>
                    <a:lstStyle/>
                    <a:p>
                      <a:pPr marL="0" lvl="0" indent="0" algn="ctr" rtl="0">
                        <a:spcBef>
                          <a:spcPts val="0"/>
                        </a:spcBef>
                        <a:spcAft>
                          <a:spcPts val="0"/>
                        </a:spcAft>
                        <a:buNone/>
                      </a:pPr>
                      <a:r>
                        <a:rPr lang="en" sz="1100" b="1">
                          <a:latin typeface="Open Sans" panose="020B0604020202020204" charset="0"/>
                          <a:ea typeface="Open Sans" panose="020B0604020202020204" charset="0"/>
                          <a:cs typeface="Open Sans" panose="020B0604020202020204" charset="0"/>
                          <a:sym typeface="Google Sans"/>
                        </a:rPr>
                        <a:t>PERASAAN/EMOSI</a:t>
                      </a:r>
                      <a:endParaRPr sz="1100" b="1">
                        <a:latin typeface="Open Sans" panose="020B0604020202020204" charset="0"/>
                        <a:ea typeface="Open Sans" panose="020B0604020202020204" charset="0"/>
                        <a:cs typeface="Open Sans" panose="020B0604020202020204" charset="0"/>
                        <a:sym typeface="Google Sans"/>
                      </a:endParaRPr>
                    </a:p>
                    <a:p>
                      <a:pPr marL="0" lvl="0" indent="0" algn="ctr" rtl="0">
                        <a:spcBef>
                          <a:spcPts val="0"/>
                        </a:spcBef>
                        <a:spcAft>
                          <a:spcPts val="0"/>
                        </a:spcAft>
                        <a:buNone/>
                      </a:pPr>
                      <a:r>
                        <a:rPr lang="en" sz="1100" b="1">
                          <a:latin typeface="Open Sans" panose="020B0604020202020204" charset="0"/>
                          <a:ea typeface="Open Sans" panose="020B0604020202020204" charset="0"/>
                          <a:cs typeface="Open Sans" panose="020B0604020202020204" charset="0"/>
                          <a:sym typeface="Google Sans"/>
                        </a:rPr>
                        <a:t>PENGGUNA</a:t>
                      </a:r>
                      <a:endParaRPr sz="1100" b="1">
                        <a:latin typeface="Open Sans" panose="020B0604020202020204" charset="0"/>
                        <a:ea typeface="Open Sans" panose="020B0604020202020204" charset="0"/>
                        <a:cs typeface="Open Sans" panose="020B0604020202020204" charset="0"/>
                        <a:sym typeface="Google Sans"/>
                      </a:endParaRPr>
                    </a:p>
                  </a:txBody>
                  <a:tcPr marL="91425" marR="91425" marT="91425" marB="91425"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2857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000" smtClean="0">
                          <a:latin typeface="Open Sans" panose="020B0604020202020204" charset="0"/>
                          <a:ea typeface="Open Sans" panose="020B0604020202020204" charset="0"/>
                          <a:cs typeface="Open Sans" panose="020B0604020202020204" charset="0"/>
                          <a:sym typeface="Google Sans"/>
                        </a:rPr>
                        <a:t>Senang karena</a:t>
                      </a:r>
                      <a:r>
                        <a:rPr lang="en-US" sz="1000" baseline="0" smtClean="0">
                          <a:latin typeface="Open Sans" panose="020B0604020202020204" charset="0"/>
                          <a:ea typeface="Open Sans" panose="020B0604020202020204" charset="0"/>
                          <a:cs typeface="Open Sans" panose="020B0604020202020204" charset="0"/>
                          <a:sym typeface="Google Sans"/>
                        </a:rPr>
                        <a:t> ada aplikasi khusus seperti e-commerce untuk pemesanan buket</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000" smtClean="0">
                          <a:latin typeface="Open Sans" panose="020B0604020202020204" charset="0"/>
                          <a:ea typeface="Open Sans" panose="020B0604020202020204" charset="0"/>
                          <a:cs typeface="Open Sans" panose="020B0604020202020204" charset="0"/>
                          <a:sym typeface="Google Sans"/>
                        </a:rPr>
                        <a:t>Frustasi</a:t>
                      </a:r>
                      <a:r>
                        <a:rPr lang="en-US" sz="1000" baseline="0" smtClean="0">
                          <a:latin typeface="Open Sans" panose="020B0604020202020204" charset="0"/>
                          <a:ea typeface="Open Sans" panose="020B0604020202020204" charset="0"/>
                          <a:cs typeface="Open Sans" panose="020B0604020202020204" charset="0"/>
                          <a:sym typeface="Google Sans"/>
                        </a:rPr>
                        <a:t> karena harga estimasi buket kustom tidak langsung tertera</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000" smtClean="0">
                          <a:latin typeface="Open Sans" panose="020B0604020202020204" charset="0"/>
                          <a:ea typeface="Open Sans" panose="020B0604020202020204" charset="0"/>
                          <a:cs typeface="Open Sans" panose="020B0604020202020204" charset="0"/>
                          <a:sym typeface="Google Sans"/>
                        </a:rPr>
                        <a:t>P</a:t>
                      </a:r>
                      <a:r>
                        <a:rPr lang="en-US" sz="1000" baseline="0" smtClean="0">
                          <a:latin typeface="Open Sans" panose="020B0604020202020204" charset="0"/>
                          <a:ea typeface="Open Sans" panose="020B0604020202020204" charset="0"/>
                          <a:cs typeface="Open Sans" panose="020B0604020202020204" charset="0"/>
                          <a:sym typeface="Google Sans"/>
                        </a:rPr>
                        <a:t>romo yang tersedia masih sedikit</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000" smtClean="0">
                          <a:latin typeface="Open Sans" panose="020B0604020202020204" charset="0"/>
                          <a:ea typeface="Open Sans" panose="020B0604020202020204" charset="0"/>
                          <a:cs typeface="Open Sans" panose="020B0604020202020204" charset="0"/>
                          <a:sym typeface="Google Sans"/>
                        </a:rPr>
                        <a:t>Sedih</a:t>
                      </a:r>
                      <a:r>
                        <a:rPr lang="en-US" sz="1000" baseline="0" smtClean="0">
                          <a:latin typeface="Open Sans" panose="020B0604020202020204" charset="0"/>
                          <a:ea typeface="Open Sans" panose="020B0604020202020204" charset="0"/>
                          <a:cs typeface="Open Sans" panose="020B0604020202020204" charset="0"/>
                          <a:sym typeface="Google Sans"/>
                        </a:rPr>
                        <a:t> ketika sedang tidak ada uang</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000" smtClean="0">
                          <a:latin typeface="Open Sans" panose="020B0604020202020204" charset="0"/>
                          <a:ea typeface="Open Sans" panose="020B0604020202020204" charset="0"/>
                          <a:cs typeface="Open Sans" panose="020B0604020202020204" charset="0"/>
                          <a:sym typeface="Google Sans"/>
                        </a:rPr>
                        <a:t>Senang</a:t>
                      </a:r>
                      <a:r>
                        <a:rPr lang="en-US" sz="1000" baseline="0" smtClean="0">
                          <a:latin typeface="Open Sans" panose="020B0604020202020204" charset="0"/>
                          <a:ea typeface="Open Sans" panose="020B0604020202020204" charset="0"/>
                          <a:cs typeface="Open Sans" panose="020B0604020202020204" charset="0"/>
                          <a:sym typeface="Google Sans"/>
                        </a:rPr>
                        <a:t> karena informasi yang ditampilkan ringkas dan jelas</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977685">
                <a:tc>
                  <a:txBody>
                    <a:bodyPr/>
                    <a:lstStyle/>
                    <a:p>
                      <a:pPr marL="0" lvl="0" indent="0" algn="ctr" rtl="0">
                        <a:spcBef>
                          <a:spcPts val="0"/>
                        </a:spcBef>
                        <a:spcAft>
                          <a:spcPts val="0"/>
                        </a:spcAft>
                        <a:buNone/>
                      </a:pPr>
                      <a:r>
                        <a:rPr lang="en" sz="1100" b="1" smtClean="0">
                          <a:latin typeface="Open Sans" panose="020B0604020202020204" charset="0"/>
                          <a:ea typeface="Open Sans" panose="020B0604020202020204" charset="0"/>
                          <a:cs typeface="Open Sans" panose="020B0604020202020204" charset="0"/>
                          <a:sym typeface="Google Sans"/>
                        </a:rPr>
                        <a:t>PELUANG IMPROVISASI</a:t>
                      </a:r>
                      <a:endParaRPr sz="1100" b="1">
                        <a:latin typeface="Open Sans" panose="020B0604020202020204" charset="0"/>
                        <a:ea typeface="Open Sans" panose="020B0604020202020204" charset="0"/>
                        <a:cs typeface="Open Sans" panose="020B0604020202020204" charset="0"/>
                        <a:sym typeface="Google Sans"/>
                      </a:endParaRPr>
                    </a:p>
                  </a:txBody>
                  <a:tcPr marL="114300" marR="91425" marT="91425" marB="91425" anchor="ctr">
                    <a:lnL w="9525" cap="flat" cmpd="sng">
                      <a:solidFill>
                        <a:srgbClr val="666666"/>
                      </a:solidFill>
                      <a:prstDash val="solid"/>
                      <a:round/>
                      <a:headEnd type="none" w="sm" len="sm"/>
                      <a:tailEnd type="none" w="sm" len="sm"/>
                    </a:lnL>
                    <a:lnR w="28575" cap="flat" cmpd="sng">
                      <a:solidFill>
                        <a:srgbClr val="666666"/>
                      </a:solidFill>
                      <a:prstDash val="solid"/>
                      <a:round/>
                      <a:headEnd type="none" w="sm" len="sm"/>
                      <a:tailEnd type="none" w="sm" len="sm"/>
                    </a:lnR>
                    <a:lnT w="2857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000" smtClean="0">
                          <a:latin typeface="Open Sans" panose="020B0604020202020204" charset="0"/>
                          <a:ea typeface="Open Sans" panose="020B0604020202020204" charset="0"/>
                          <a:cs typeface="Open Sans" panose="020B0604020202020204" charset="0"/>
                          <a:sym typeface="Google Sans"/>
                        </a:rPr>
                        <a:t>Halaman</a:t>
                      </a:r>
                      <a:r>
                        <a:rPr lang="en-US" sz="1000" baseline="0" smtClean="0">
                          <a:latin typeface="Open Sans" panose="020B0604020202020204" charset="0"/>
                          <a:ea typeface="Open Sans" panose="020B0604020202020204" charset="0"/>
                          <a:cs typeface="Open Sans" panose="020B0604020202020204" charset="0"/>
                          <a:sym typeface="Google Sans"/>
                        </a:rPr>
                        <a:t> utama berisi rekomendasi kado hari spesial dan penawaran promo pengguna baru</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2857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000" smtClean="0">
                          <a:latin typeface="Open Sans" panose="020B0604020202020204" charset="0"/>
                          <a:ea typeface="Open Sans" panose="020B0604020202020204" charset="0"/>
                          <a:cs typeface="Open Sans" panose="020B0604020202020204" charset="0"/>
                          <a:sym typeface="Google Sans"/>
                        </a:rPr>
                        <a:t>Fitur</a:t>
                      </a:r>
                      <a:r>
                        <a:rPr lang="en-US" sz="1000" baseline="0" smtClean="0">
                          <a:latin typeface="Open Sans" panose="020B0604020202020204" charset="0"/>
                          <a:ea typeface="Open Sans" panose="020B0604020202020204" charset="0"/>
                          <a:cs typeface="Open Sans" panose="020B0604020202020204" charset="0"/>
                          <a:sym typeface="Google Sans"/>
                        </a:rPr>
                        <a:t> kustomisasi yang langsung menampilkan harga ketika mencoba-coba isian buket</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000" smtClean="0">
                          <a:latin typeface="Open Sans" panose="020B0604020202020204" charset="0"/>
                          <a:ea typeface="Open Sans" panose="020B0604020202020204" charset="0"/>
                          <a:cs typeface="Open Sans" panose="020B0604020202020204" charset="0"/>
                          <a:sym typeface="Google Sans"/>
                        </a:rPr>
                        <a:t>Mengatur rekomendasi</a:t>
                      </a:r>
                      <a:r>
                        <a:rPr lang="en-US" sz="1000" baseline="0" smtClean="0">
                          <a:latin typeface="Open Sans" panose="020B0604020202020204" charset="0"/>
                          <a:ea typeface="Open Sans" panose="020B0604020202020204" charset="0"/>
                          <a:cs typeface="Open Sans" panose="020B0604020202020204" charset="0"/>
                          <a:sym typeface="Google Sans"/>
                        </a:rPr>
                        <a:t> promo terbaik untuk digunakan</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US" sz="1000" smtClean="0">
                          <a:latin typeface="Open Sans" panose="020B0604020202020204" charset="0"/>
                          <a:ea typeface="Open Sans" panose="020B0604020202020204" charset="0"/>
                          <a:cs typeface="Open Sans" panose="020B0604020202020204" charset="0"/>
                          <a:sym typeface="Google Sans"/>
                        </a:rPr>
                        <a:t>Menyediakan opsi pembayaran dengan bayar nanti (PayLater)</a:t>
                      </a: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000">
                        <a:latin typeface="Open Sans" panose="020B0604020202020204" charset="0"/>
                        <a:ea typeface="Open Sans" panose="020B0604020202020204" charset="0"/>
                        <a:cs typeface="Open Sans" panose="020B0604020202020204" charset="0"/>
                        <a:sym typeface="Google Sans"/>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1"/>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Problem Statement</a:t>
            </a:r>
            <a:endParaRPr sz="2400">
              <a:solidFill>
                <a:srgbClr val="5F6368"/>
              </a:solidFill>
              <a:latin typeface="Open Sans"/>
              <a:ea typeface="Open Sans"/>
              <a:cs typeface="Open Sans"/>
              <a:sym typeface="Open Sans"/>
            </a:endParaRPr>
          </a:p>
        </p:txBody>
      </p:sp>
      <p:grpSp>
        <p:nvGrpSpPr>
          <p:cNvPr id="2" name="Group 1"/>
          <p:cNvGrpSpPr/>
          <p:nvPr/>
        </p:nvGrpSpPr>
        <p:grpSpPr>
          <a:xfrm>
            <a:off x="152400" y="1230850"/>
            <a:ext cx="8839200" cy="3734562"/>
            <a:chOff x="152400" y="1230850"/>
            <a:chExt cx="8839200" cy="3734562"/>
          </a:xfrm>
        </p:grpSpPr>
        <p:pic>
          <p:nvPicPr>
            <p:cNvPr id="232" name="Google Shape;232;p51"/>
            <p:cNvPicPr preferRelativeResize="0"/>
            <p:nvPr/>
          </p:nvPicPr>
          <p:blipFill>
            <a:blip r:embed="rId3">
              <a:alphaModFix/>
            </a:blip>
            <a:stretch>
              <a:fillRect/>
            </a:stretch>
          </p:blipFill>
          <p:spPr>
            <a:xfrm>
              <a:off x="152400" y="1230850"/>
              <a:ext cx="8839200" cy="3734562"/>
            </a:xfrm>
            <a:prstGeom prst="rect">
              <a:avLst/>
            </a:prstGeom>
            <a:noFill/>
            <a:ln>
              <a:noFill/>
            </a:ln>
          </p:spPr>
        </p:pic>
        <p:sp>
          <p:nvSpPr>
            <p:cNvPr id="4" name="TextBox 3"/>
            <p:cNvSpPr txBox="1"/>
            <p:nvPr/>
          </p:nvSpPr>
          <p:spPr>
            <a:xfrm>
              <a:off x="1116419" y="2285999"/>
              <a:ext cx="728084" cy="307777"/>
            </a:xfrm>
            <a:prstGeom prst="rect">
              <a:avLst/>
            </a:prstGeom>
            <a:noFill/>
          </p:spPr>
          <p:txBody>
            <a:bodyPr wrap="none" rtlCol="0">
              <a:spAutoFit/>
            </a:bodyPr>
            <a:lstStyle/>
            <a:p>
              <a:r>
                <a:rPr lang="en-US" smtClean="0">
                  <a:solidFill>
                    <a:srgbClr val="9966FF"/>
                  </a:solidFill>
                  <a:latin typeface="Open Sans" panose="020B0604020202020204" charset="0"/>
                  <a:ea typeface="Open Sans" panose="020B0604020202020204" charset="0"/>
                  <a:cs typeface="Open Sans" panose="020B0604020202020204" charset="0"/>
                </a:rPr>
                <a:t>Xavier</a:t>
              </a:r>
              <a:endParaRPr lang="en-US">
                <a:solidFill>
                  <a:srgbClr val="9966FF"/>
                </a:solidFill>
                <a:latin typeface="Open Sans" panose="020B0604020202020204" charset="0"/>
                <a:ea typeface="Open Sans" panose="020B0604020202020204" charset="0"/>
                <a:cs typeface="Open Sans" panose="020B0604020202020204" charset="0"/>
              </a:endParaRPr>
            </a:p>
          </p:txBody>
        </p:sp>
        <p:sp>
          <p:nvSpPr>
            <p:cNvPr id="5" name="TextBox 4"/>
            <p:cNvSpPr txBox="1"/>
            <p:nvPr/>
          </p:nvSpPr>
          <p:spPr>
            <a:xfrm>
              <a:off x="3040911" y="3098131"/>
              <a:ext cx="5370381" cy="307777"/>
            </a:xfrm>
            <a:prstGeom prst="rect">
              <a:avLst/>
            </a:prstGeom>
            <a:noFill/>
          </p:spPr>
          <p:txBody>
            <a:bodyPr wrap="none" rtlCol="0">
              <a:spAutoFit/>
            </a:bodyPr>
            <a:lstStyle/>
            <a:p>
              <a:r>
                <a:rPr lang="en-US">
                  <a:solidFill>
                    <a:srgbClr val="00CC99"/>
                  </a:solidFill>
                  <a:latin typeface="Open Sans" panose="020B0604020202020204" charset="0"/>
                  <a:ea typeface="Open Sans" panose="020B0604020202020204" charset="0"/>
                  <a:cs typeface="Open Sans" panose="020B0604020202020204" charset="0"/>
                </a:rPr>
                <a:t>a</a:t>
              </a:r>
              <a:r>
                <a:rPr lang="en-US" smtClean="0">
                  <a:solidFill>
                    <a:srgbClr val="00CC99"/>
                  </a:solidFill>
                  <a:latin typeface="Open Sans" panose="020B0604020202020204" charset="0"/>
                  <a:ea typeface="Open Sans" panose="020B0604020202020204" charset="0"/>
                  <a:cs typeface="Open Sans" panose="020B0604020202020204" charset="0"/>
                </a:rPr>
                <a:t>plikasi pemesanan buket dengan kustomisasi yang mudah</a:t>
              </a:r>
              <a:endParaRPr lang="en-US">
                <a:solidFill>
                  <a:srgbClr val="00CC99"/>
                </a:solidFill>
                <a:latin typeface="Open Sans" panose="020B0604020202020204" charset="0"/>
                <a:ea typeface="Open Sans" panose="020B0604020202020204" charset="0"/>
                <a:cs typeface="Open Sans" panose="020B0604020202020204" charset="0"/>
              </a:endParaRPr>
            </a:p>
          </p:txBody>
        </p:sp>
        <p:sp>
          <p:nvSpPr>
            <p:cNvPr id="6" name="TextBox 5"/>
            <p:cNvSpPr txBox="1"/>
            <p:nvPr/>
          </p:nvSpPr>
          <p:spPr>
            <a:xfrm>
              <a:off x="2169042" y="3931047"/>
              <a:ext cx="5790368" cy="307777"/>
            </a:xfrm>
            <a:prstGeom prst="rect">
              <a:avLst/>
            </a:prstGeom>
            <a:noFill/>
          </p:spPr>
          <p:txBody>
            <a:bodyPr wrap="none" rtlCol="0">
              <a:spAutoFit/>
            </a:bodyPr>
            <a:lstStyle/>
            <a:p>
              <a:r>
                <a:rPr lang="en-US">
                  <a:solidFill>
                    <a:srgbClr val="FF7C80"/>
                  </a:solidFill>
                  <a:latin typeface="Open Sans" panose="020B0604020202020204" charset="0"/>
                  <a:ea typeface="Open Sans" panose="020B0604020202020204" charset="0"/>
                  <a:cs typeface="Open Sans" panose="020B0604020202020204" charset="0"/>
                </a:rPr>
                <a:t>i</a:t>
              </a:r>
              <a:r>
                <a:rPr lang="en-US" smtClean="0">
                  <a:solidFill>
                    <a:srgbClr val="FF7C80"/>
                  </a:solidFill>
                  <a:latin typeface="Open Sans" panose="020B0604020202020204" charset="0"/>
                  <a:ea typeface="Open Sans" panose="020B0604020202020204" charset="0"/>
                  <a:cs typeface="Open Sans" panose="020B0604020202020204" charset="0"/>
                </a:rPr>
                <a:t>a ingin memberikan kado buket tercantik sesuai yang diinginkan</a:t>
              </a:r>
              <a:endParaRPr lang="en-US">
                <a:solidFill>
                  <a:srgbClr val="FF7C80"/>
                </a:solidFill>
                <a:latin typeface="Open Sans" panose="020B0604020202020204" charset="0"/>
                <a:ea typeface="Open Sans" panose="020B0604020202020204" charset="0"/>
                <a:cs typeface="Open Sans" panose="020B0604020202020204" charset="0"/>
              </a:endParaRPr>
            </a:p>
          </p:txBody>
        </p:sp>
        <p:sp>
          <p:nvSpPr>
            <p:cNvPr id="7" name="TextBox 6"/>
            <p:cNvSpPr txBox="1"/>
            <p:nvPr/>
          </p:nvSpPr>
          <p:spPr>
            <a:xfrm>
              <a:off x="5167382" y="2283804"/>
              <a:ext cx="2917786" cy="307777"/>
            </a:xfrm>
            <a:prstGeom prst="rect">
              <a:avLst/>
            </a:prstGeom>
            <a:noFill/>
          </p:spPr>
          <p:txBody>
            <a:bodyPr wrap="none" rtlCol="0">
              <a:spAutoFit/>
            </a:bodyPr>
            <a:lstStyle/>
            <a:p>
              <a:r>
                <a:rPr lang="en-US" smtClean="0">
                  <a:solidFill>
                    <a:srgbClr val="FF9933"/>
                  </a:solidFill>
                  <a:latin typeface="Open Sans" panose="020B0604020202020204" charset="0"/>
                  <a:ea typeface="Open Sans" panose="020B0604020202020204" charset="0"/>
                  <a:cs typeface="Open Sans" panose="020B0604020202020204" charset="0"/>
                </a:rPr>
                <a:t>yang suka berbagi kebahagiaan</a:t>
              </a:r>
              <a:endParaRPr lang="en-US">
                <a:solidFill>
                  <a:srgbClr val="FF9933"/>
                </a:solidFill>
                <a:latin typeface="Open Sans" panose="020B0604020202020204" charset="0"/>
                <a:ea typeface="Open Sans" panose="020B0604020202020204" charset="0"/>
                <a:cs typeface="Open Sans" panose="020B0604020202020204" charset="0"/>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2"/>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Brainstorming dengan HMW</a:t>
            </a:r>
            <a:endParaRPr sz="2400">
              <a:solidFill>
                <a:srgbClr val="5F6368"/>
              </a:solidFill>
              <a:latin typeface="Open Sans"/>
              <a:ea typeface="Open Sans"/>
              <a:cs typeface="Open Sans"/>
              <a:sym typeface="Open Sans"/>
            </a:endParaRPr>
          </a:p>
        </p:txBody>
      </p:sp>
      <p:sp>
        <p:nvSpPr>
          <p:cNvPr id="238" name="Google Shape;238;p52"/>
          <p:cNvSpPr/>
          <p:nvPr/>
        </p:nvSpPr>
        <p:spPr>
          <a:xfrm>
            <a:off x="466725" y="1657350"/>
            <a:ext cx="7949700" cy="2678400"/>
          </a:xfrm>
          <a:prstGeom prst="rect">
            <a:avLst/>
          </a:prstGeom>
          <a:solidFill>
            <a:srgbClr val="FA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2"/>
          <p:cNvSpPr txBox="1"/>
          <p:nvPr/>
        </p:nvSpPr>
        <p:spPr>
          <a:xfrm>
            <a:off x="973350" y="1803075"/>
            <a:ext cx="72342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mtClean="0">
                <a:solidFill>
                  <a:srgbClr val="5F6368"/>
                </a:solidFill>
                <a:latin typeface="Open Sans"/>
                <a:ea typeface="Open Sans"/>
                <a:cs typeface="Open Sans"/>
                <a:sym typeface="Open Sans"/>
              </a:rPr>
              <a:t>Membuat fitur kategori “Custom Bouquet”</a:t>
            </a:r>
            <a:endParaRPr>
              <a:solidFill>
                <a:srgbClr val="5F6368"/>
              </a:solidFill>
              <a:latin typeface="Open Sans"/>
              <a:ea typeface="Open Sans"/>
              <a:cs typeface="Open Sans"/>
              <a:sym typeface="Open Sans"/>
            </a:endParaRPr>
          </a:p>
        </p:txBody>
      </p:sp>
      <p:sp>
        <p:nvSpPr>
          <p:cNvPr id="240" name="Google Shape;240;p52"/>
          <p:cNvSpPr/>
          <p:nvPr/>
        </p:nvSpPr>
        <p:spPr>
          <a:xfrm>
            <a:off x="660375" y="186577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41" name="Google Shape;241;p52"/>
          <p:cNvSpPr txBox="1"/>
          <p:nvPr/>
        </p:nvSpPr>
        <p:spPr>
          <a:xfrm>
            <a:off x="973350" y="2432900"/>
            <a:ext cx="73548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mtClean="0">
                <a:solidFill>
                  <a:srgbClr val="5F6368"/>
                </a:solidFill>
                <a:latin typeface="Open Sans"/>
                <a:ea typeface="Open Sans"/>
                <a:cs typeface="Open Sans"/>
                <a:sym typeface="Open Sans"/>
              </a:rPr>
              <a:t>Membuat button untuk jenis, ukuran, warna, dan tambahan isi buket </a:t>
            </a:r>
            <a:endParaRPr>
              <a:solidFill>
                <a:srgbClr val="5F6368"/>
              </a:solidFill>
              <a:latin typeface="Open Sans"/>
              <a:ea typeface="Open Sans"/>
              <a:cs typeface="Open Sans"/>
              <a:sym typeface="Open Sans"/>
            </a:endParaRPr>
          </a:p>
        </p:txBody>
      </p:sp>
      <p:sp>
        <p:nvSpPr>
          <p:cNvPr id="242" name="Google Shape;242;p52"/>
          <p:cNvSpPr/>
          <p:nvPr/>
        </p:nvSpPr>
        <p:spPr>
          <a:xfrm>
            <a:off x="660375" y="2495598"/>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43" name="Google Shape;243;p52"/>
          <p:cNvSpPr txBox="1"/>
          <p:nvPr/>
        </p:nvSpPr>
        <p:spPr>
          <a:xfrm>
            <a:off x="926215" y="3062725"/>
            <a:ext cx="7281300" cy="432396"/>
          </a:xfrm>
          <a:prstGeom prst="rect">
            <a:avLst/>
          </a:prstGeom>
          <a:noFill/>
          <a:ln>
            <a:noFill/>
          </a:ln>
        </p:spPr>
        <p:txBody>
          <a:bodyPr spcFirstLastPara="1" wrap="square" lIns="91425" tIns="91425" rIns="91425" bIns="91425" anchor="t" anchorCtr="0">
            <a:spAutoFit/>
          </a:bodyPr>
          <a:lstStyle/>
          <a:p>
            <a:pPr>
              <a:lnSpc>
                <a:spcPct val="115000"/>
              </a:lnSpc>
            </a:pPr>
            <a:r>
              <a:rPr lang="en-US" smtClean="0">
                <a:solidFill>
                  <a:srgbClr val="5F6368"/>
                </a:solidFill>
                <a:latin typeface="Open Sans"/>
                <a:ea typeface="Open Sans"/>
                <a:cs typeface="Open Sans"/>
                <a:sym typeface="Open Sans"/>
              </a:rPr>
              <a:t>Membuat halaman konfirmasi </a:t>
            </a:r>
            <a:r>
              <a:rPr lang="en-US">
                <a:solidFill>
                  <a:srgbClr val="5F6368"/>
                </a:solidFill>
                <a:latin typeface="Open Sans"/>
                <a:ea typeface="Open Sans"/>
                <a:cs typeface="Open Sans"/>
                <a:sym typeface="Open Sans"/>
              </a:rPr>
              <a:t>pemesanan </a:t>
            </a:r>
          </a:p>
        </p:txBody>
      </p:sp>
      <p:sp>
        <p:nvSpPr>
          <p:cNvPr id="244" name="Google Shape;244;p52"/>
          <p:cNvSpPr/>
          <p:nvPr/>
        </p:nvSpPr>
        <p:spPr>
          <a:xfrm>
            <a:off x="660363" y="31254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45" name="Google Shape;245;p52"/>
          <p:cNvSpPr txBox="1"/>
          <p:nvPr/>
        </p:nvSpPr>
        <p:spPr>
          <a:xfrm>
            <a:off x="543508" y="1008043"/>
            <a:ext cx="7873500" cy="750945"/>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1600" smtClean="0">
                <a:solidFill>
                  <a:srgbClr val="5F6368"/>
                </a:solidFill>
                <a:latin typeface="Open Sans"/>
                <a:ea typeface="Open Sans"/>
                <a:cs typeface="Open Sans"/>
                <a:sym typeface="Open Sans"/>
              </a:rPr>
              <a:t>HMW mendesign fitur untuk kustomisasi buket dan pembayaran dengan mudah?</a:t>
            </a:r>
            <a:endParaRPr sz="1200">
              <a:solidFill>
                <a:srgbClr val="5F6368"/>
              </a:solidFill>
              <a:latin typeface="Open Sans"/>
              <a:ea typeface="Open Sans"/>
              <a:cs typeface="Open Sans"/>
              <a:sym typeface="Open Sans"/>
            </a:endParaRPr>
          </a:p>
        </p:txBody>
      </p:sp>
      <p:sp>
        <p:nvSpPr>
          <p:cNvPr id="246" name="Google Shape;246;p52"/>
          <p:cNvSpPr txBox="1"/>
          <p:nvPr/>
        </p:nvSpPr>
        <p:spPr>
          <a:xfrm>
            <a:off x="926215" y="3672325"/>
            <a:ext cx="7281300" cy="432396"/>
          </a:xfrm>
          <a:prstGeom prst="rect">
            <a:avLst/>
          </a:prstGeom>
          <a:noFill/>
          <a:ln>
            <a:noFill/>
          </a:ln>
        </p:spPr>
        <p:txBody>
          <a:bodyPr spcFirstLastPara="1" wrap="square" lIns="91425" tIns="91425" rIns="91425" bIns="91425" anchor="t" anchorCtr="0">
            <a:spAutoFit/>
          </a:bodyPr>
          <a:lstStyle/>
          <a:p>
            <a:pPr lvl="0">
              <a:lnSpc>
                <a:spcPct val="115000"/>
              </a:lnSpc>
            </a:pPr>
            <a:r>
              <a:rPr lang="en-US">
                <a:solidFill>
                  <a:srgbClr val="5F6368"/>
                </a:solidFill>
                <a:latin typeface="Open Sans"/>
                <a:ea typeface="Open Sans"/>
                <a:cs typeface="Open Sans"/>
                <a:sym typeface="Open Sans"/>
              </a:rPr>
              <a:t>Membuat </a:t>
            </a:r>
            <a:r>
              <a:rPr lang="en-US" smtClean="0">
                <a:solidFill>
                  <a:srgbClr val="5F6368"/>
                </a:solidFill>
                <a:latin typeface="Open Sans"/>
                <a:ea typeface="Open Sans"/>
                <a:cs typeface="Open Sans"/>
                <a:sym typeface="Open Sans"/>
              </a:rPr>
              <a:t>menu dropdown </a:t>
            </a:r>
            <a:r>
              <a:rPr lang="en-US">
                <a:solidFill>
                  <a:srgbClr val="5F6368"/>
                </a:solidFill>
                <a:latin typeface="Open Sans"/>
                <a:ea typeface="Open Sans"/>
                <a:cs typeface="Open Sans"/>
                <a:sym typeface="Open Sans"/>
              </a:rPr>
              <a:t>untuk metode </a:t>
            </a:r>
            <a:r>
              <a:rPr lang="en-US" smtClean="0">
                <a:solidFill>
                  <a:srgbClr val="5F6368"/>
                </a:solidFill>
                <a:latin typeface="Open Sans"/>
                <a:ea typeface="Open Sans"/>
                <a:cs typeface="Open Sans"/>
                <a:sym typeface="Open Sans"/>
              </a:rPr>
              <a:t>pengiriman dan metode pembayaran</a:t>
            </a:r>
            <a:endParaRPr>
              <a:solidFill>
                <a:srgbClr val="5F6368"/>
              </a:solidFill>
              <a:latin typeface="Open Sans"/>
              <a:ea typeface="Open Sans"/>
              <a:cs typeface="Open Sans"/>
              <a:sym typeface="Open Sans"/>
            </a:endParaRPr>
          </a:p>
        </p:txBody>
      </p:sp>
      <p:sp>
        <p:nvSpPr>
          <p:cNvPr id="247" name="Google Shape;247;p52"/>
          <p:cNvSpPr/>
          <p:nvPr/>
        </p:nvSpPr>
        <p:spPr>
          <a:xfrm>
            <a:off x="660363" y="3735023"/>
            <a:ext cx="274800" cy="2748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4</a:t>
            </a:r>
            <a:endParaRPr>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9E0B"/>
        </a:solidFill>
        <a:effectLst/>
      </p:bgPr>
    </p:bg>
    <p:spTree>
      <p:nvGrpSpPr>
        <p:cNvPr id="1" name="Shape 264"/>
        <p:cNvGrpSpPr/>
        <p:nvPr/>
      </p:nvGrpSpPr>
      <p:grpSpPr>
        <a:xfrm>
          <a:off x="0" y="0"/>
          <a:ext cx="0" cy="0"/>
          <a:chOff x="0" y="0"/>
          <a:chExt cx="0" cy="0"/>
        </a:xfrm>
      </p:grpSpPr>
      <p:sp>
        <p:nvSpPr>
          <p:cNvPr id="265" name="Google Shape;265;p54"/>
          <p:cNvSpPr txBox="1"/>
          <p:nvPr/>
        </p:nvSpPr>
        <p:spPr>
          <a:xfrm>
            <a:off x="3721275" y="2048400"/>
            <a:ext cx="63021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Goal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Flow</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p:txBody>
      </p:sp>
      <p:sp>
        <p:nvSpPr>
          <p:cNvPr id="266" name="Google Shape;266;p54"/>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67" name="Google Shape;267;p5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55"/>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Goal Statement</a:t>
            </a:r>
            <a:endParaRPr sz="2400">
              <a:solidFill>
                <a:srgbClr val="5F6368"/>
              </a:solidFill>
              <a:latin typeface="Open Sans"/>
              <a:ea typeface="Open Sans"/>
              <a:cs typeface="Open Sans"/>
              <a:sym typeface="Open Sans"/>
            </a:endParaRPr>
          </a:p>
        </p:txBody>
      </p:sp>
      <p:pic>
        <p:nvPicPr>
          <p:cNvPr id="273" name="Google Shape;273;p55"/>
          <p:cNvPicPr preferRelativeResize="0"/>
          <p:nvPr/>
        </p:nvPicPr>
        <p:blipFill>
          <a:blip r:embed="rId3">
            <a:alphaModFix/>
          </a:blip>
          <a:stretch>
            <a:fillRect/>
          </a:stretch>
        </p:blipFill>
        <p:spPr>
          <a:xfrm>
            <a:off x="517674" y="1078450"/>
            <a:ext cx="7945841" cy="3760251"/>
          </a:xfrm>
          <a:prstGeom prst="rect">
            <a:avLst/>
          </a:prstGeom>
          <a:noFill/>
          <a:ln>
            <a:noFill/>
          </a:ln>
        </p:spPr>
      </p:pic>
      <p:sp>
        <p:nvSpPr>
          <p:cNvPr id="4" name="TextBox 3"/>
          <p:cNvSpPr txBox="1"/>
          <p:nvPr/>
        </p:nvSpPr>
        <p:spPr>
          <a:xfrm>
            <a:off x="3973255" y="2585194"/>
            <a:ext cx="3389069" cy="276999"/>
          </a:xfrm>
          <a:prstGeom prst="rect">
            <a:avLst/>
          </a:prstGeom>
          <a:noFill/>
        </p:spPr>
        <p:txBody>
          <a:bodyPr wrap="none" rtlCol="0">
            <a:spAutoFit/>
          </a:bodyPr>
          <a:lstStyle/>
          <a:p>
            <a:r>
              <a:rPr lang="en-US" sz="1200" smtClean="0">
                <a:solidFill>
                  <a:srgbClr val="9966FF"/>
                </a:solidFill>
                <a:latin typeface="Open Sans" panose="020B0604020202020204" charset="0"/>
                <a:ea typeface="Open Sans" panose="020B0604020202020204" charset="0"/>
                <a:cs typeface="Open Sans" panose="020B0604020202020204" charset="0"/>
              </a:rPr>
              <a:t>pembeli yang ingin melakukan kustomisasi</a:t>
            </a:r>
            <a:endParaRPr lang="en-US" sz="1200">
              <a:solidFill>
                <a:srgbClr val="9966FF"/>
              </a:solidFill>
              <a:latin typeface="Open Sans" panose="020B0604020202020204" charset="0"/>
              <a:ea typeface="Open Sans" panose="020B0604020202020204" charset="0"/>
              <a:cs typeface="Open Sans" panose="020B0604020202020204" charset="0"/>
            </a:endParaRPr>
          </a:p>
        </p:txBody>
      </p:sp>
      <p:sp>
        <p:nvSpPr>
          <p:cNvPr id="5" name="TextBox 4"/>
          <p:cNvSpPr txBox="1"/>
          <p:nvPr/>
        </p:nvSpPr>
        <p:spPr>
          <a:xfrm>
            <a:off x="5326918" y="1892595"/>
            <a:ext cx="2116285" cy="276999"/>
          </a:xfrm>
          <a:prstGeom prst="rect">
            <a:avLst/>
          </a:prstGeom>
          <a:noFill/>
        </p:spPr>
        <p:txBody>
          <a:bodyPr wrap="none" rtlCol="0">
            <a:spAutoFit/>
          </a:bodyPr>
          <a:lstStyle/>
          <a:p>
            <a:r>
              <a:rPr lang="en-US" sz="1200">
                <a:solidFill>
                  <a:srgbClr val="00CC99"/>
                </a:solidFill>
                <a:latin typeface="Open Sans" panose="020B0604020202020204" charset="0"/>
                <a:ea typeface="Open Sans" panose="020B0604020202020204" charset="0"/>
                <a:cs typeface="Open Sans" panose="020B0604020202020204" charset="0"/>
              </a:rPr>
              <a:t>m</a:t>
            </a:r>
            <a:r>
              <a:rPr lang="en-US" sz="1200" smtClean="0">
                <a:solidFill>
                  <a:srgbClr val="00CC99"/>
                </a:solidFill>
                <a:latin typeface="Open Sans" panose="020B0604020202020204" charset="0"/>
                <a:ea typeface="Open Sans" panose="020B0604020202020204" charset="0"/>
                <a:cs typeface="Open Sans" panose="020B0604020202020204" charset="0"/>
              </a:rPr>
              <a:t>udah kustomisasi buket</a:t>
            </a:r>
            <a:endParaRPr lang="en-US" sz="1200">
              <a:solidFill>
                <a:srgbClr val="00CC99"/>
              </a:solidFill>
              <a:latin typeface="Open Sans" panose="020B0604020202020204" charset="0"/>
              <a:ea typeface="Open Sans" panose="020B0604020202020204" charset="0"/>
              <a:cs typeface="Open Sans" panose="020B0604020202020204" charset="0"/>
            </a:endParaRPr>
          </a:p>
        </p:txBody>
      </p:sp>
      <p:sp>
        <p:nvSpPr>
          <p:cNvPr id="6" name="TextBox 5"/>
          <p:cNvSpPr txBox="1"/>
          <p:nvPr/>
        </p:nvSpPr>
        <p:spPr>
          <a:xfrm>
            <a:off x="670075" y="1707929"/>
            <a:ext cx="1645002" cy="461665"/>
          </a:xfrm>
          <a:prstGeom prst="rect">
            <a:avLst/>
          </a:prstGeom>
          <a:noFill/>
        </p:spPr>
        <p:txBody>
          <a:bodyPr wrap="none" rtlCol="0">
            <a:spAutoFit/>
          </a:bodyPr>
          <a:lstStyle/>
          <a:p>
            <a:pPr algn="ctr"/>
            <a:r>
              <a:rPr lang="en-US" sz="1200" smtClean="0">
                <a:solidFill>
                  <a:schemeClr val="tx1"/>
                </a:solidFill>
                <a:latin typeface="Open Sans" panose="020B0604020202020204" charset="0"/>
                <a:ea typeface="Open Sans" panose="020B0604020202020204" charset="0"/>
                <a:cs typeface="Open Sans" panose="020B0604020202020204" charset="0"/>
              </a:rPr>
              <a:t>Aplikasi Toko Buket</a:t>
            </a:r>
          </a:p>
          <a:p>
            <a:pPr algn="ctr"/>
            <a:r>
              <a:rPr lang="en-US" sz="1200" smtClean="0">
                <a:solidFill>
                  <a:schemeClr val="tx1"/>
                </a:solidFill>
                <a:latin typeface="Open Sans" panose="020B0604020202020204" charset="0"/>
                <a:ea typeface="Open Sans" panose="020B0604020202020204" charset="0"/>
                <a:cs typeface="Open Sans" panose="020B0604020202020204" charset="0"/>
              </a:rPr>
              <a:t>“Made by Meh”</a:t>
            </a:r>
            <a:endParaRPr lang="en-US" sz="1200">
              <a:solidFill>
                <a:schemeClr val="tx1"/>
              </a:solidFill>
              <a:latin typeface="Open Sans" panose="020B0604020202020204" charset="0"/>
              <a:ea typeface="Open Sans" panose="020B0604020202020204" charset="0"/>
              <a:cs typeface="Open Sans" panose="020B0604020202020204" charset="0"/>
            </a:endParaRPr>
          </a:p>
        </p:txBody>
      </p:sp>
      <p:sp>
        <p:nvSpPr>
          <p:cNvPr id="7" name="TextBox 6"/>
          <p:cNvSpPr txBox="1"/>
          <p:nvPr/>
        </p:nvSpPr>
        <p:spPr>
          <a:xfrm>
            <a:off x="1959555" y="3277793"/>
            <a:ext cx="5606022" cy="276999"/>
          </a:xfrm>
          <a:prstGeom prst="rect">
            <a:avLst/>
          </a:prstGeom>
          <a:noFill/>
        </p:spPr>
        <p:txBody>
          <a:bodyPr wrap="none" rtlCol="0">
            <a:spAutoFit/>
          </a:bodyPr>
          <a:lstStyle/>
          <a:p>
            <a:r>
              <a:rPr lang="en-US" sz="1200" smtClean="0">
                <a:solidFill>
                  <a:srgbClr val="FF7C80"/>
                </a:solidFill>
                <a:latin typeface="Open Sans" panose="020B0604020202020204" charset="0"/>
                <a:ea typeface="Open Sans" panose="020B0604020202020204" charset="0"/>
                <a:cs typeface="Open Sans" panose="020B0604020202020204" charset="0"/>
              </a:rPr>
              <a:t>pembeli dapat memberikan kado buket tercantik sesuai yang diinginkan</a:t>
            </a:r>
            <a:endParaRPr lang="en-US" sz="1200">
              <a:solidFill>
                <a:srgbClr val="FF7C80"/>
              </a:solidFill>
              <a:latin typeface="Open Sans" panose="020B0604020202020204" charset="0"/>
              <a:ea typeface="Open Sans" panose="020B0604020202020204" charset="0"/>
              <a:cs typeface="Open Sans" panose="020B0604020202020204" charset="0"/>
            </a:endParaRPr>
          </a:p>
        </p:txBody>
      </p:sp>
      <p:sp>
        <p:nvSpPr>
          <p:cNvPr id="8" name="TextBox 7"/>
          <p:cNvSpPr txBox="1"/>
          <p:nvPr/>
        </p:nvSpPr>
        <p:spPr>
          <a:xfrm>
            <a:off x="4306608" y="4130158"/>
            <a:ext cx="4156907" cy="261610"/>
          </a:xfrm>
          <a:prstGeom prst="rect">
            <a:avLst/>
          </a:prstGeom>
          <a:noFill/>
        </p:spPr>
        <p:txBody>
          <a:bodyPr wrap="none" rtlCol="0">
            <a:spAutoFit/>
          </a:bodyPr>
          <a:lstStyle/>
          <a:p>
            <a:r>
              <a:rPr lang="en-US" sz="1100">
                <a:solidFill>
                  <a:srgbClr val="FF9933"/>
                </a:solidFill>
                <a:latin typeface="Open Sans" panose="020B0604020202020204" charset="0"/>
                <a:ea typeface="Open Sans" panose="020B0604020202020204" charset="0"/>
                <a:cs typeface="Open Sans" panose="020B0604020202020204" charset="0"/>
              </a:rPr>
              <a:t>m</a:t>
            </a:r>
            <a:r>
              <a:rPr lang="en-US" sz="1100" smtClean="0">
                <a:solidFill>
                  <a:srgbClr val="FF9933"/>
                </a:solidFill>
                <a:latin typeface="Open Sans" panose="020B0604020202020204" charset="0"/>
                <a:ea typeface="Open Sans" panose="020B0604020202020204" charset="0"/>
                <a:cs typeface="Open Sans" panose="020B0604020202020204" charset="0"/>
              </a:rPr>
              <a:t>elihat feedback &amp; menghitung jumlah pengguna aplikasi</a:t>
            </a:r>
            <a:endParaRPr lang="en-US" sz="1100">
              <a:solidFill>
                <a:srgbClr val="FF9933"/>
              </a:solidFill>
              <a:latin typeface="Open Sans" panose="020B0604020202020204" charset="0"/>
              <a:ea typeface="Open Sans" panose="020B0604020202020204" charset="0"/>
              <a:cs typeface="Open Sans" panose="020B060402020202020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6"/>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Flow</a:t>
            </a:r>
            <a:endParaRPr sz="2400">
              <a:solidFill>
                <a:srgbClr val="5F6368"/>
              </a:solidFill>
              <a:latin typeface="Open Sans"/>
              <a:ea typeface="Open Sans"/>
              <a:cs typeface="Open Sans"/>
              <a:sym typeface="Open Sans"/>
            </a:endParaRPr>
          </a:p>
        </p:txBody>
      </p:sp>
      <p:pic>
        <p:nvPicPr>
          <p:cNvPr id="6" name="Picture 5"/>
          <p:cNvPicPr>
            <a:picLocks noChangeAspect="1"/>
          </p:cNvPicPr>
          <p:nvPr/>
        </p:nvPicPr>
        <p:blipFill>
          <a:blip r:embed="rId3"/>
          <a:stretch>
            <a:fillRect/>
          </a:stretch>
        </p:blipFill>
        <p:spPr>
          <a:xfrm>
            <a:off x="2127248" y="321670"/>
            <a:ext cx="6165854" cy="4622398"/>
          </a:xfrm>
          <a:prstGeom prst="rect">
            <a:avLst/>
          </a:prstGeom>
        </p:spPr>
      </p:pic>
      <p:pic>
        <p:nvPicPr>
          <p:cNvPr id="2122" name="Oval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9225" y="3405188"/>
            <a:ext cx="15897225" cy="15870237"/>
          </a:xfrm>
          <a:prstGeom prst="rect">
            <a:avLst/>
          </a:prstGeom>
          <a:noFill/>
          <a:extLst>
            <a:ext uri="{909E8E84-426E-40DD-AFC4-6F175D3DCCD1}">
              <a14:hiddenFill xmlns:a14="http://schemas.microsoft.com/office/drawing/2010/main">
                <a:solidFill>
                  <a:srgbClr val="FFFFFF"/>
                </a:solidFill>
              </a14:hiddenFill>
            </a:ext>
          </a:extLst>
        </p:spPr>
      </p:pic>
      <p:pic>
        <p:nvPicPr>
          <p:cNvPr id="2113" name="Rounded Rectangle 1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0788" y="25473025"/>
            <a:ext cx="19124612" cy="8297863"/>
          </a:xfrm>
          <a:prstGeom prst="rect">
            <a:avLst/>
          </a:prstGeom>
          <a:noFill/>
          <a:extLst>
            <a:ext uri="{909E8E84-426E-40DD-AFC4-6F175D3DCCD1}">
              <a14:hiddenFill xmlns:a14="http://schemas.microsoft.com/office/drawing/2010/main">
                <a:solidFill>
                  <a:srgbClr val="FFFFFF"/>
                </a:solidFill>
              </a14:hiddenFill>
            </a:ext>
          </a:extLst>
        </p:spPr>
      </p:pic>
      <p:pic>
        <p:nvPicPr>
          <p:cNvPr id="2104" name="Rounded Rectangle 3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41600" y="24077613"/>
            <a:ext cx="17624425" cy="7451725"/>
          </a:xfrm>
          <a:prstGeom prst="rect">
            <a:avLst/>
          </a:prstGeom>
          <a:noFill/>
          <a:extLst>
            <a:ext uri="{909E8E84-426E-40DD-AFC4-6F175D3DCCD1}">
              <a14:hiddenFill xmlns:a14="http://schemas.microsoft.com/office/drawing/2010/main">
                <a:solidFill>
                  <a:srgbClr val="FFFFFF"/>
                </a:solidFill>
              </a14:hiddenFill>
            </a:ext>
          </a:extLst>
        </p:spPr>
      </p:pic>
      <p:pic>
        <p:nvPicPr>
          <p:cNvPr id="2190" name="Oval 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5725" y="3371850"/>
            <a:ext cx="20427950" cy="20381913"/>
          </a:xfrm>
          <a:prstGeom prst="rect">
            <a:avLst/>
          </a:prstGeom>
          <a:noFill/>
          <a:extLst>
            <a:ext uri="{909E8E84-426E-40DD-AFC4-6F175D3DCCD1}">
              <a14:hiddenFill xmlns:a14="http://schemas.microsoft.com/office/drawing/2010/main">
                <a:solidFill>
                  <a:srgbClr val="FFFFFF"/>
                </a:solidFill>
              </a14:hiddenFill>
            </a:ext>
          </a:extLst>
        </p:spPr>
      </p:pic>
      <p:pic>
        <p:nvPicPr>
          <p:cNvPr id="2181" name="Oval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91763" y="3363913"/>
            <a:ext cx="16155987" cy="15900400"/>
          </a:xfrm>
          <a:prstGeom prst="rect">
            <a:avLst/>
          </a:prstGeom>
          <a:noFill/>
          <a:extLst>
            <a:ext uri="{909E8E84-426E-40DD-AFC4-6F175D3DCCD1}">
              <a14:hiddenFill xmlns:a14="http://schemas.microsoft.com/office/drawing/2010/main">
                <a:solidFill>
                  <a:srgbClr val="FFFFFF"/>
                </a:solidFill>
              </a14:hiddenFill>
            </a:ext>
          </a:extLst>
        </p:spPr>
      </p:pic>
      <p:pic>
        <p:nvPicPr>
          <p:cNvPr id="2172" name="Rounded Rectangle 3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74438" y="25476200"/>
            <a:ext cx="19211925" cy="8301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Digital</a:t>
            </a:r>
            <a:endParaRPr sz="2400">
              <a:solidFill>
                <a:srgbClr val="5F6368"/>
              </a:solidFill>
              <a:latin typeface="Open Sans"/>
              <a:ea typeface="Open Sans"/>
              <a:cs typeface="Open Sans"/>
              <a:sym typeface="Open Sans"/>
            </a:endParaRPr>
          </a:p>
        </p:txBody>
      </p:sp>
      <p:sp>
        <p:nvSpPr>
          <p:cNvPr id="7" name="Google Shape;303;p59"/>
          <p:cNvSpPr txBox="1"/>
          <p:nvPr/>
        </p:nvSpPr>
        <p:spPr>
          <a:xfrm>
            <a:off x="7647285" y="3935159"/>
            <a:ext cx="98569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smtClean="0">
                <a:solidFill>
                  <a:srgbClr val="5F6368"/>
                </a:solidFill>
                <a:latin typeface="Open Sans"/>
                <a:ea typeface="Open Sans"/>
                <a:cs typeface="Open Sans"/>
                <a:sym typeface="Open Sans"/>
              </a:rPr>
              <a:t>Page 1 of 2</a:t>
            </a:r>
            <a:endParaRPr sz="1200">
              <a:solidFill>
                <a:srgbClr val="5F6368"/>
              </a:solidFill>
              <a:latin typeface="Open Sans"/>
              <a:ea typeface="Open Sans"/>
              <a:cs typeface="Open Sans"/>
              <a:sym typeface="Open Sans"/>
            </a:endParaRPr>
          </a:p>
        </p:txBody>
      </p:sp>
      <p:pic>
        <p:nvPicPr>
          <p:cNvPr id="10" name="Picture 9"/>
          <p:cNvPicPr>
            <a:picLocks noChangeAspect="1"/>
          </p:cNvPicPr>
          <p:nvPr/>
        </p:nvPicPr>
        <p:blipFill>
          <a:blip r:embed="rId3"/>
          <a:stretch>
            <a:fillRect/>
          </a:stretch>
        </p:blipFill>
        <p:spPr>
          <a:xfrm>
            <a:off x="485775" y="1328737"/>
            <a:ext cx="8172450" cy="24860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5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Digital</a:t>
            </a:r>
            <a:endParaRPr sz="2400">
              <a:solidFill>
                <a:srgbClr val="5F6368"/>
              </a:solidFill>
              <a:latin typeface="Open Sans"/>
              <a:ea typeface="Open Sans"/>
              <a:cs typeface="Open Sans"/>
              <a:sym typeface="Open Sans"/>
            </a:endParaRPr>
          </a:p>
        </p:txBody>
      </p:sp>
      <p:sp>
        <p:nvSpPr>
          <p:cNvPr id="6" name="Google Shape;303;p59"/>
          <p:cNvSpPr txBox="1"/>
          <p:nvPr/>
        </p:nvSpPr>
        <p:spPr>
          <a:xfrm>
            <a:off x="7647285" y="4065114"/>
            <a:ext cx="98569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smtClean="0">
                <a:solidFill>
                  <a:srgbClr val="5F6368"/>
                </a:solidFill>
                <a:latin typeface="Open Sans"/>
                <a:ea typeface="Open Sans"/>
                <a:cs typeface="Open Sans"/>
                <a:sym typeface="Open Sans"/>
              </a:rPr>
              <a:t>Page 2 of 2</a:t>
            </a:r>
            <a:endParaRPr sz="1200">
              <a:solidFill>
                <a:srgbClr val="5F6368"/>
              </a:solidFill>
              <a:latin typeface="Open Sans"/>
              <a:ea typeface="Open Sans"/>
              <a:cs typeface="Open Sans"/>
              <a:sym typeface="Open Sans"/>
            </a:endParaRPr>
          </a:p>
        </p:txBody>
      </p:sp>
      <p:sp>
        <p:nvSpPr>
          <p:cNvPr id="8" name="Google Shape;303;p59"/>
          <p:cNvSpPr txBox="1"/>
          <p:nvPr/>
        </p:nvSpPr>
        <p:spPr>
          <a:xfrm>
            <a:off x="517675" y="4304459"/>
            <a:ext cx="7722559" cy="738633"/>
          </a:xfrm>
          <a:prstGeom prst="rect">
            <a:avLst/>
          </a:prstGeom>
          <a:noFill/>
          <a:ln>
            <a:noFill/>
          </a:ln>
        </p:spPr>
        <p:txBody>
          <a:bodyPr spcFirstLastPara="1" wrap="square" lIns="91425" tIns="91425" rIns="91425" bIns="91425" anchor="t" anchorCtr="0">
            <a:spAutoFit/>
          </a:bodyPr>
          <a:lstStyle/>
          <a:p>
            <a:pPr lvl="0"/>
            <a:r>
              <a:rPr lang="en-US" sz="1200" smtClean="0">
                <a:solidFill>
                  <a:srgbClr val="5F6368"/>
                </a:solidFill>
                <a:latin typeface="Open Sans"/>
                <a:ea typeface="Open Sans"/>
                <a:cs typeface="Open Sans"/>
                <a:sym typeface="Open Sans"/>
              </a:rPr>
              <a:t>Link Wireframe:</a:t>
            </a:r>
          </a:p>
          <a:p>
            <a:pPr lvl="0"/>
            <a:r>
              <a:rPr lang="en-US" sz="1200">
                <a:solidFill>
                  <a:srgbClr val="5F6368"/>
                </a:solidFill>
                <a:latin typeface="Open Sans"/>
                <a:ea typeface="Open Sans"/>
                <a:cs typeface="Open Sans"/>
                <a:sym typeface="Open Sans"/>
                <a:hlinkClick r:id="rId3"/>
              </a:rPr>
              <a:t>https://www.figma.com/file/iU7OAnh0n4VDtJW2TRoe9X/Aplikasi-Toko-Buket-%22Made-by-Meh%22-(initialize-v01)?node-id=0%3A1</a:t>
            </a:r>
            <a:endParaRPr sz="1200">
              <a:solidFill>
                <a:srgbClr val="5F6368"/>
              </a:solidFill>
              <a:latin typeface="Open Sans"/>
              <a:ea typeface="Open Sans"/>
              <a:cs typeface="Open Sans"/>
              <a:sym typeface="Open Sans"/>
            </a:endParaRPr>
          </a:p>
        </p:txBody>
      </p:sp>
      <p:pic>
        <p:nvPicPr>
          <p:cNvPr id="10" name="Picture 9"/>
          <p:cNvPicPr>
            <a:picLocks noChangeAspect="1"/>
          </p:cNvPicPr>
          <p:nvPr/>
        </p:nvPicPr>
        <p:blipFill>
          <a:blip r:embed="rId4"/>
          <a:stretch>
            <a:fillRect/>
          </a:stretch>
        </p:blipFill>
        <p:spPr>
          <a:xfrm>
            <a:off x="504825" y="1338262"/>
            <a:ext cx="8134350" cy="2466975"/>
          </a:xfrm>
          <a:prstGeom prst="rect">
            <a:avLst/>
          </a:prstGeom>
        </p:spPr>
      </p:pic>
    </p:spTree>
    <p:extLst>
      <p:ext uri="{BB962C8B-B14F-4D97-AF65-F5344CB8AC3E}">
        <p14:creationId xmlns:p14="http://schemas.microsoft.com/office/powerpoint/2010/main" val="2057684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280" y="606140"/>
            <a:ext cx="2662922" cy="4114800"/>
          </a:xfrm>
          <a:prstGeom prst="rect">
            <a:avLst/>
          </a:prstGeom>
        </p:spPr>
      </p:pic>
      <p:sp>
        <p:nvSpPr>
          <p:cNvPr id="308" name="Google Shape;308;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Wireframe Digital </a:t>
            </a:r>
            <a:endParaRPr sz="2400">
              <a:solidFill>
                <a:srgbClr val="5F6368"/>
              </a:solidFill>
              <a:latin typeface="Open Sans"/>
              <a:ea typeface="Open Sans"/>
              <a:cs typeface="Open Sans"/>
              <a:sym typeface="Open Sans"/>
            </a:endParaRPr>
          </a:p>
        </p:txBody>
      </p:sp>
      <p:sp>
        <p:nvSpPr>
          <p:cNvPr id="309" name="Google Shape;309;p60"/>
          <p:cNvSpPr txBox="1"/>
          <p:nvPr/>
        </p:nvSpPr>
        <p:spPr>
          <a:xfrm>
            <a:off x="517675" y="2520000"/>
            <a:ext cx="2421300" cy="1477297"/>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a:solidFill>
                  <a:srgbClr val="5F6368"/>
                </a:solidFill>
                <a:latin typeface="Open Sans"/>
                <a:ea typeface="Open Sans"/>
                <a:cs typeface="Open Sans"/>
                <a:sym typeface="Open Sans"/>
              </a:rPr>
              <a:t>Kustomisasi yang mudah adalah kebutuhan utama yang harus diperhatikan dalam mendesain.</a:t>
            </a:r>
          </a:p>
        </p:txBody>
      </p:sp>
      <p:cxnSp>
        <p:nvCxnSpPr>
          <p:cNvPr id="311" name="Google Shape;311;p60"/>
          <p:cNvCxnSpPr/>
          <p:nvPr/>
        </p:nvCxnSpPr>
        <p:spPr>
          <a:xfrm>
            <a:off x="4809212" y="2089240"/>
            <a:ext cx="650135" cy="0"/>
          </a:xfrm>
          <a:prstGeom prst="straightConnector1">
            <a:avLst/>
          </a:prstGeom>
          <a:noFill/>
          <a:ln w="19050" cap="flat" cmpd="sng">
            <a:solidFill>
              <a:srgbClr val="F59E0B"/>
            </a:solidFill>
            <a:prstDash val="solid"/>
            <a:round/>
            <a:headEnd type="none" w="med" len="med"/>
            <a:tailEnd type="triangle" w="med" len="med"/>
          </a:ln>
        </p:spPr>
      </p:cxnSp>
      <p:sp>
        <p:nvSpPr>
          <p:cNvPr id="312" name="Google Shape;312;p60"/>
          <p:cNvSpPr txBox="1"/>
          <p:nvPr/>
        </p:nvSpPr>
        <p:spPr>
          <a:xfrm>
            <a:off x="2955350" y="1612202"/>
            <a:ext cx="1945758" cy="95407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smtClean="0">
                <a:solidFill>
                  <a:srgbClr val="5F6368"/>
                </a:solidFill>
                <a:latin typeface="Open Sans"/>
                <a:ea typeface="Open Sans"/>
                <a:cs typeface="Open Sans"/>
                <a:sym typeface="Open Sans"/>
              </a:rPr>
              <a:t>Kustomisasi cepat dengan menggunakan chip menu untuk memilih type buket dengan ukuran dan warna bouquet yang diinginkan</a:t>
            </a:r>
            <a:endParaRPr sz="1000">
              <a:solidFill>
                <a:srgbClr val="5F6368"/>
              </a:solidFill>
              <a:latin typeface="Open Sans"/>
              <a:ea typeface="Open Sans"/>
              <a:cs typeface="Open Sans"/>
              <a:sym typeface="Open Sans"/>
            </a:endParaRPr>
          </a:p>
        </p:txBody>
      </p:sp>
      <p:cxnSp>
        <p:nvCxnSpPr>
          <p:cNvPr id="313" name="Google Shape;313;p60"/>
          <p:cNvCxnSpPr/>
          <p:nvPr/>
        </p:nvCxnSpPr>
        <p:spPr>
          <a:xfrm flipH="1">
            <a:off x="7180293" y="3190514"/>
            <a:ext cx="475149" cy="0"/>
          </a:xfrm>
          <a:prstGeom prst="straightConnector1">
            <a:avLst/>
          </a:prstGeom>
          <a:noFill/>
          <a:ln w="19050" cap="flat" cmpd="sng">
            <a:solidFill>
              <a:srgbClr val="F59E0B"/>
            </a:solidFill>
            <a:prstDash val="solid"/>
            <a:round/>
            <a:headEnd type="none" w="med" len="med"/>
            <a:tailEnd type="triangle" w="med" len="med"/>
          </a:ln>
        </p:spPr>
      </p:cxnSp>
      <p:sp>
        <p:nvSpPr>
          <p:cNvPr id="315" name="Google Shape;315;p60"/>
          <p:cNvSpPr txBox="1"/>
          <p:nvPr/>
        </p:nvSpPr>
        <p:spPr>
          <a:xfrm>
            <a:off x="7630008" y="2929354"/>
            <a:ext cx="1513992"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smtClean="0">
                <a:solidFill>
                  <a:srgbClr val="5F6368"/>
                </a:solidFill>
                <a:latin typeface="Open Sans"/>
                <a:ea typeface="Open Sans"/>
                <a:cs typeface="Open Sans"/>
                <a:sym typeface="Open Sans"/>
              </a:rPr>
              <a:t>Fitur input text untuk menuliskan detail kustomisasi yang diinginkan</a:t>
            </a:r>
            <a:endParaRPr sz="1000">
              <a:solidFill>
                <a:srgbClr val="5F6368"/>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B981"/>
        </a:solidFill>
        <a:effectLst/>
      </p:bgPr>
    </p:bg>
    <p:spTree>
      <p:nvGrpSpPr>
        <p:cNvPr id="1" name="Shape 319"/>
        <p:cNvGrpSpPr/>
        <p:nvPr/>
      </p:nvGrpSpPr>
      <p:grpSpPr>
        <a:xfrm>
          <a:off x="0" y="0"/>
          <a:ext cx="0" cy="0"/>
          <a:chOff x="0" y="0"/>
          <a:chExt cx="0" cy="0"/>
        </a:xfrm>
      </p:grpSpPr>
      <p:sp>
        <p:nvSpPr>
          <p:cNvPr id="320" name="Google Shape;320;p61"/>
          <p:cNvSpPr txBox="1"/>
          <p:nvPr/>
        </p:nvSpPr>
        <p:spPr>
          <a:xfrm>
            <a:off x="3721275" y="2048400"/>
            <a:ext cx="39900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Design System</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Pertimbangan Aksesibilitas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p:txBody>
      </p:sp>
      <p:sp>
        <p:nvSpPr>
          <p:cNvPr id="321" name="Google Shape;321;p61"/>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Mockup &amp;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Prototype</a:t>
            </a:r>
            <a:endParaRPr sz="2400">
              <a:solidFill>
                <a:srgbClr val="FFFFFF"/>
              </a:solidFill>
              <a:latin typeface="Open Sans"/>
              <a:ea typeface="Open Sans"/>
              <a:cs typeface="Open Sans"/>
              <a:sym typeface="Open Sans"/>
            </a:endParaRPr>
          </a:p>
        </p:txBody>
      </p:sp>
      <p:cxnSp>
        <p:nvCxnSpPr>
          <p:cNvPr id="322" name="Google Shape;322;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42"/>
          <p:cNvSpPr txBox="1"/>
          <p:nvPr/>
        </p:nvSpPr>
        <p:spPr>
          <a:xfrm>
            <a:off x="1231075" y="1604200"/>
            <a:ext cx="40860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Penjelasan Produk: </a:t>
            </a:r>
            <a:endParaRPr smtClean="0">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smtClean="0">
                <a:solidFill>
                  <a:srgbClr val="5F6368"/>
                </a:solidFill>
                <a:latin typeface="Open Sans"/>
                <a:ea typeface="Open Sans"/>
                <a:cs typeface="Open Sans"/>
                <a:sym typeface="Open Sans"/>
              </a:rPr>
              <a:t>Aplikasi pemesanan buket pada toko “Made By Meh” yang menyediakan berbagai jenis buket seperti buket bunga, uang, snack, dan boneka dimana pelanggan dapat mengkustomisasi buket sesuai dengan kebutuhan.</a:t>
            </a:r>
            <a:endParaRPr sz="1200" b="1">
              <a:solidFill>
                <a:srgbClr val="1967D2"/>
              </a:solidFill>
              <a:latin typeface="Open Sans"/>
              <a:ea typeface="Open Sans"/>
              <a:cs typeface="Open Sans"/>
              <a:sym typeface="Open Sans"/>
            </a:endParaRPr>
          </a:p>
        </p:txBody>
      </p:sp>
      <p:sp>
        <p:nvSpPr>
          <p:cNvPr id="147" name="Google Shape;147;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48" name="Google Shape;148;p42"/>
          <p:cNvSpPr/>
          <p:nvPr/>
        </p:nvSpPr>
        <p:spPr>
          <a:xfrm>
            <a:off x="517675" y="16042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2"/>
          <p:cNvSpPr txBox="1"/>
          <p:nvPr/>
        </p:nvSpPr>
        <p:spPr>
          <a:xfrm>
            <a:off x="1231075" y="3630346"/>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Durasi </a:t>
            </a:r>
            <a:r>
              <a:rPr lang="en" smtClean="0">
                <a:solidFill>
                  <a:srgbClr val="2D3E50"/>
                </a:solidFill>
                <a:latin typeface="Open Sans SemiBold"/>
                <a:ea typeface="Open Sans SemiBold"/>
                <a:cs typeface="Open Sans SemiBold"/>
                <a:sym typeface="Open Sans SemiBold"/>
              </a:rPr>
              <a:t>project:</a:t>
            </a:r>
          </a:p>
          <a:p>
            <a:pPr marL="0" lvl="0" indent="0" algn="l" rtl="0">
              <a:lnSpc>
                <a:spcPct val="150000"/>
              </a:lnSpc>
              <a:spcBef>
                <a:spcPts val="0"/>
              </a:spcBef>
              <a:spcAft>
                <a:spcPts val="0"/>
              </a:spcAft>
              <a:buClr>
                <a:schemeClr val="dk1"/>
              </a:buClr>
              <a:buSzPts val="1100"/>
              <a:buFont typeface="Arial"/>
              <a:buNone/>
            </a:pPr>
            <a:r>
              <a:rPr lang="en" sz="1200" smtClean="0">
                <a:solidFill>
                  <a:srgbClr val="5F6368"/>
                </a:solidFill>
                <a:latin typeface="Open Sans"/>
                <a:ea typeface="Open Sans"/>
                <a:cs typeface="Open Sans"/>
                <a:sym typeface="Open Sans"/>
              </a:rPr>
              <a:t>April 2022</a:t>
            </a:r>
            <a:endParaRPr sz="1200">
              <a:solidFill>
                <a:srgbClr val="5F6368"/>
              </a:solidFill>
              <a:latin typeface="Open Sans"/>
              <a:ea typeface="Open Sans"/>
              <a:cs typeface="Open Sans"/>
              <a:sym typeface="Open Sans"/>
            </a:endParaRPr>
          </a:p>
        </p:txBody>
      </p:sp>
      <p:sp>
        <p:nvSpPr>
          <p:cNvPr id="150" name="Google Shape;150;p42"/>
          <p:cNvSpPr/>
          <p:nvPr/>
        </p:nvSpPr>
        <p:spPr>
          <a:xfrm>
            <a:off x="517675" y="3630346"/>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2"/>
          <p:cNvSpPr/>
          <p:nvPr/>
        </p:nvSpPr>
        <p:spPr>
          <a:xfrm>
            <a:off x="643388" y="3756597"/>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52" name="Google Shape;152;p42"/>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966" y="620043"/>
            <a:ext cx="2478627" cy="41148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sp>
        <p:nvSpPr>
          <p:cNvPr id="328" name="Google Shape;328;p62"/>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lvl="0">
              <a:lnSpc>
                <a:spcPct val="150000"/>
              </a:lnSpc>
              <a:buClr>
                <a:schemeClr val="dk1"/>
              </a:buClr>
              <a:buSzPts val="1100"/>
            </a:pPr>
            <a:r>
              <a:rPr lang="en-US">
                <a:solidFill>
                  <a:srgbClr val="5F6368"/>
                </a:solidFill>
                <a:latin typeface="Open Sans"/>
                <a:ea typeface="Open Sans"/>
                <a:cs typeface="Open Sans"/>
                <a:sym typeface="Open Sans"/>
              </a:rPr>
              <a:t>Pemanfaatan grid, containment, dan white space untuk membuat desain visual yang menarik</a:t>
            </a:r>
            <a:r>
              <a:rPr lang="en-US" smtClean="0">
                <a:solidFill>
                  <a:srgbClr val="5F6368"/>
                </a:solidFill>
                <a:latin typeface="Open Sans"/>
                <a:ea typeface="Open Sans"/>
                <a:cs typeface="Open Sans"/>
                <a:sym typeface="Open Sans"/>
              </a:rPr>
              <a:t>. </a:t>
            </a:r>
            <a:endParaRPr lang="en-US">
              <a:solidFill>
                <a:srgbClr val="5F6368"/>
              </a:solidFill>
              <a:latin typeface="Open Sans"/>
              <a:ea typeface="Open Sans"/>
              <a:cs typeface="Open Sans"/>
              <a:sym typeface="Open Sans"/>
            </a:endParaRPr>
          </a:p>
        </p:txBody>
      </p:sp>
      <p:cxnSp>
        <p:nvCxnSpPr>
          <p:cNvPr id="332" name="Google Shape;332;p62"/>
          <p:cNvCxnSpPr/>
          <p:nvPr/>
        </p:nvCxnSpPr>
        <p:spPr>
          <a:xfrm>
            <a:off x="5885557" y="2892350"/>
            <a:ext cx="812100" cy="0"/>
          </a:xfrm>
          <a:prstGeom prst="straightConnector1">
            <a:avLst/>
          </a:prstGeom>
          <a:noFill/>
          <a:ln w="28575" cap="flat" cmpd="sng">
            <a:solidFill>
              <a:srgbClr val="10B981"/>
            </a:solidFill>
            <a:prstDash val="solid"/>
            <a:round/>
            <a:headEnd type="none" w="med" len="med"/>
            <a:tailEnd type="triangl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075" y="1026650"/>
            <a:ext cx="2310714" cy="3657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6391" y="1030776"/>
            <a:ext cx="2198254" cy="364934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75" y="1351068"/>
            <a:ext cx="1921329" cy="3200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782" y="1351068"/>
            <a:ext cx="1897341" cy="32004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901" y="1322246"/>
            <a:ext cx="1949384" cy="323619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4063" y="1322246"/>
            <a:ext cx="2021875" cy="3200400"/>
          </a:xfrm>
          <a:prstGeom prst="rect">
            <a:avLst/>
          </a:prstGeom>
        </p:spPr>
      </p:pic>
      <p:sp>
        <p:nvSpPr>
          <p:cNvPr id="17" name="Google Shape;303;p59"/>
          <p:cNvSpPr txBox="1"/>
          <p:nvPr/>
        </p:nvSpPr>
        <p:spPr>
          <a:xfrm>
            <a:off x="7660248" y="4581792"/>
            <a:ext cx="98569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smtClean="0">
                <a:solidFill>
                  <a:srgbClr val="5F6368"/>
                </a:solidFill>
                <a:latin typeface="Open Sans"/>
                <a:ea typeface="Open Sans"/>
                <a:cs typeface="Open Sans"/>
                <a:sym typeface="Open Sans"/>
              </a:rPr>
              <a:t>Page 1 of 3</a:t>
            </a:r>
            <a:endParaRPr sz="1200">
              <a:solidFill>
                <a:srgbClr val="5F6368"/>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97" y="1366007"/>
            <a:ext cx="1859691" cy="3200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683" y="1371600"/>
            <a:ext cx="1984032" cy="3200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052" y="1366007"/>
            <a:ext cx="2000250" cy="320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4865" y="1366007"/>
            <a:ext cx="1954806" cy="3209544"/>
          </a:xfrm>
          <a:prstGeom prst="rect">
            <a:avLst/>
          </a:prstGeom>
        </p:spPr>
      </p:pic>
      <p:sp>
        <p:nvSpPr>
          <p:cNvPr id="15" name="Google Shape;303;p59"/>
          <p:cNvSpPr txBox="1"/>
          <p:nvPr/>
        </p:nvSpPr>
        <p:spPr>
          <a:xfrm>
            <a:off x="7660248" y="4581792"/>
            <a:ext cx="98569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smtClean="0">
                <a:solidFill>
                  <a:srgbClr val="5F6368"/>
                </a:solidFill>
                <a:latin typeface="Open Sans"/>
                <a:ea typeface="Open Sans"/>
                <a:cs typeface="Open Sans"/>
                <a:sym typeface="Open Sans"/>
              </a:rPr>
              <a:t>Page 2 of 3</a:t>
            </a:r>
            <a:endParaRPr sz="1200">
              <a:solidFill>
                <a:srgbClr val="5F6368"/>
              </a:solidFill>
              <a:latin typeface="Open Sans"/>
              <a:ea typeface="Open Sans"/>
              <a:cs typeface="Open Sans"/>
              <a:sym typeface="Open Sans"/>
            </a:endParaRPr>
          </a:p>
        </p:txBody>
      </p:sp>
    </p:spTree>
    <p:extLst>
      <p:ext uri="{BB962C8B-B14F-4D97-AF65-F5344CB8AC3E}">
        <p14:creationId xmlns:p14="http://schemas.microsoft.com/office/powerpoint/2010/main" val="216452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a:t>
            </a:r>
            <a:endParaRPr sz="2400">
              <a:solidFill>
                <a:srgbClr val="5F6368"/>
              </a:solidFill>
              <a:latin typeface="Open Sans"/>
              <a:ea typeface="Open Sans"/>
              <a:cs typeface="Open Sans"/>
              <a:sym typeface="Ope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290" y="1084042"/>
            <a:ext cx="1916991" cy="3200400"/>
          </a:xfrm>
          <a:prstGeom prst="rect">
            <a:avLst/>
          </a:prstGeom>
        </p:spPr>
      </p:pic>
      <p:sp>
        <p:nvSpPr>
          <p:cNvPr id="6" name="Google Shape;303;p59"/>
          <p:cNvSpPr txBox="1"/>
          <p:nvPr/>
        </p:nvSpPr>
        <p:spPr>
          <a:xfrm>
            <a:off x="517675" y="4340343"/>
            <a:ext cx="6457283" cy="738633"/>
          </a:xfrm>
          <a:prstGeom prst="rect">
            <a:avLst/>
          </a:prstGeom>
          <a:noFill/>
          <a:ln>
            <a:noFill/>
          </a:ln>
        </p:spPr>
        <p:txBody>
          <a:bodyPr spcFirstLastPara="1" wrap="square" lIns="91425" tIns="91425" rIns="91425" bIns="91425" anchor="t" anchorCtr="0">
            <a:spAutoFit/>
          </a:bodyPr>
          <a:lstStyle/>
          <a:p>
            <a:pPr lvl="0"/>
            <a:r>
              <a:rPr lang="en-US" sz="1200" smtClean="0">
                <a:solidFill>
                  <a:srgbClr val="5F6368"/>
                </a:solidFill>
                <a:latin typeface="Open Sans"/>
                <a:ea typeface="Open Sans"/>
                <a:cs typeface="Open Sans"/>
                <a:sym typeface="Open Sans"/>
              </a:rPr>
              <a:t>Link Mockup:</a:t>
            </a:r>
          </a:p>
          <a:p>
            <a:pPr lvl="0"/>
            <a:r>
              <a:rPr lang="en-US" sz="1200">
                <a:solidFill>
                  <a:srgbClr val="5F6368"/>
                </a:solidFill>
                <a:latin typeface="Open Sans"/>
                <a:ea typeface="Open Sans"/>
                <a:cs typeface="Open Sans"/>
                <a:sym typeface="Open Sans"/>
                <a:hlinkClick r:id="rId4"/>
              </a:rPr>
              <a:t>https://www.figma.com/file/iU7OAnh0n4VDtJW2TRoe9X/Aplikasi-Toko-Buket-%22Made-by-Meh%22-(initialize-v01)?node-id=0%3A1</a:t>
            </a:r>
            <a:endParaRPr sz="1200">
              <a:solidFill>
                <a:srgbClr val="5F6368"/>
              </a:solidFill>
              <a:latin typeface="Open Sans"/>
              <a:ea typeface="Open Sans"/>
              <a:cs typeface="Open Sans"/>
              <a:sym typeface="Open Sans"/>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5789" y="1078450"/>
            <a:ext cx="1928788" cy="32004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2289" y="1078450"/>
            <a:ext cx="1923500" cy="32004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531" y="1078450"/>
            <a:ext cx="2118041" cy="3261893"/>
          </a:xfrm>
          <a:prstGeom prst="rect">
            <a:avLst/>
          </a:prstGeom>
        </p:spPr>
      </p:pic>
      <p:sp>
        <p:nvSpPr>
          <p:cNvPr id="11" name="Google Shape;303;p59"/>
          <p:cNvSpPr txBox="1"/>
          <p:nvPr/>
        </p:nvSpPr>
        <p:spPr>
          <a:xfrm>
            <a:off x="7660248" y="4581792"/>
            <a:ext cx="98569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smtClean="0">
                <a:solidFill>
                  <a:srgbClr val="5F6368"/>
                </a:solidFill>
                <a:latin typeface="Open Sans"/>
                <a:ea typeface="Open Sans"/>
                <a:cs typeface="Open Sans"/>
                <a:sym typeface="Open Sans"/>
              </a:rPr>
              <a:t>Page 3 of 3</a:t>
            </a:r>
            <a:endParaRPr sz="1200">
              <a:solidFill>
                <a:srgbClr val="5F6368"/>
              </a:solidFill>
              <a:latin typeface="Open Sans"/>
              <a:ea typeface="Open Sans"/>
              <a:cs typeface="Open Sans"/>
              <a:sym typeface="Open Sans"/>
            </a:endParaRPr>
          </a:p>
        </p:txBody>
      </p:sp>
    </p:spTree>
    <p:extLst>
      <p:ext uri="{BB962C8B-B14F-4D97-AF65-F5344CB8AC3E}">
        <p14:creationId xmlns:p14="http://schemas.microsoft.com/office/powerpoint/2010/main" val="834810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5"/>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Pertimbangan Aksesibilitas</a:t>
            </a:r>
            <a:endParaRPr sz="2400">
              <a:solidFill>
                <a:srgbClr val="5F6368"/>
              </a:solidFill>
              <a:latin typeface="Open Sans"/>
              <a:ea typeface="Open Sans"/>
              <a:cs typeface="Open Sans"/>
              <a:sym typeface="Open Sans"/>
            </a:endParaRPr>
          </a:p>
        </p:txBody>
      </p:sp>
      <p:sp>
        <p:nvSpPr>
          <p:cNvPr id="359" name="Google Shape;359;p65"/>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5"/>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smtClean="0">
                <a:solidFill>
                  <a:srgbClr val="5F6368"/>
                </a:solidFill>
                <a:latin typeface="Open Sans"/>
                <a:ea typeface="Open Sans"/>
                <a:cs typeface="Open Sans"/>
                <a:sym typeface="Open Sans"/>
              </a:rPr>
              <a:t>Menggunakan </a:t>
            </a:r>
            <a:r>
              <a:rPr lang="en-US" sz="1200">
                <a:solidFill>
                  <a:srgbClr val="5F6368"/>
                </a:solidFill>
                <a:latin typeface="Open Sans"/>
                <a:ea typeface="Open Sans"/>
                <a:cs typeface="Open Sans"/>
                <a:sym typeface="Open Sans"/>
              </a:rPr>
              <a:t>ikon untuk membuat </a:t>
            </a:r>
          </a:p>
          <a:p>
            <a:pPr lvl="0" algn="ctr">
              <a:lnSpc>
                <a:spcPct val="115000"/>
              </a:lnSpc>
              <a:buClr>
                <a:schemeClr val="dk1"/>
              </a:buClr>
              <a:buSzPts val="1100"/>
            </a:pPr>
            <a:r>
              <a:rPr lang="en-US" sz="1200">
                <a:solidFill>
                  <a:srgbClr val="5F6368"/>
                </a:solidFill>
                <a:latin typeface="Open Sans"/>
                <a:ea typeface="Open Sans"/>
                <a:cs typeface="Open Sans"/>
                <a:sym typeface="Open Sans"/>
              </a:rPr>
              <a:t>navigasi menjadi lebih mudah</a:t>
            </a:r>
          </a:p>
          <a:p>
            <a:pPr marL="0" lvl="0" indent="0" algn="ctr" rtl="0">
              <a:lnSpc>
                <a:spcPct val="115000"/>
              </a:lnSpc>
              <a:spcBef>
                <a:spcPts val="0"/>
              </a:spcBef>
              <a:spcAft>
                <a:spcPts val="0"/>
              </a:spcAft>
              <a:buNone/>
            </a:pPr>
            <a:endParaRPr sz="1200"/>
          </a:p>
        </p:txBody>
      </p:sp>
      <p:sp>
        <p:nvSpPr>
          <p:cNvPr id="361" name="Google Shape;361;p65"/>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5"/>
          <p:cNvSpPr txBox="1"/>
          <p:nvPr/>
        </p:nvSpPr>
        <p:spPr>
          <a:xfrm>
            <a:off x="3368925" y="1917800"/>
            <a:ext cx="2049000" cy="1671196"/>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 sz="1200">
                <a:solidFill>
                  <a:srgbClr val="5F6368"/>
                </a:solidFill>
                <a:latin typeface="Open Sans"/>
                <a:ea typeface="Open Sans"/>
                <a:cs typeface="Open Sans"/>
                <a:sym typeface="Open Sans"/>
              </a:rPr>
              <a:t>Menyediakan metode pembayaran yang fleksibel </a:t>
            </a:r>
            <a:r>
              <a:rPr lang="en" sz="1200" smtClean="0">
                <a:solidFill>
                  <a:srgbClr val="5F6368"/>
                </a:solidFill>
                <a:latin typeface="Open Sans"/>
                <a:ea typeface="Open Sans"/>
                <a:cs typeface="Open Sans"/>
                <a:sym typeface="Open Sans"/>
              </a:rPr>
              <a:t>agar </a:t>
            </a:r>
            <a:r>
              <a:rPr lang="en" sz="1200">
                <a:solidFill>
                  <a:srgbClr val="5F6368"/>
                </a:solidFill>
                <a:latin typeface="Open Sans"/>
                <a:ea typeface="Open Sans"/>
                <a:cs typeface="Open Sans"/>
                <a:sym typeface="Open Sans"/>
              </a:rPr>
              <a:t>semua pengguna dapat </a:t>
            </a:r>
            <a:r>
              <a:rPr lang="en" sz="1200" smtClean="0">
                <a:solidFill>
                  <a:srgbClr val="5F6368"/>
                </a:solidFill>
                <a:latin typeface="Open Sans"/>
                <a:ea typeface="Open Sans"/>
                <a:cs typeface="Open Sans"/>
                <a:sym typeface="Open Sans"/>
              </a:rPr>
              <a:t>melakukan pembayaran secara </a:t>
            </a:r>
            <a:r>
              <a:rPr lang="en" sz="1200">
                <a:solidFill>
                  <a:srgbClr val="5F6368"/>
                </a:solidFill>
                <a:latin typeface="Open Sans"/>
                <a:ea typeface="Open Sans"/>
                <a:cs typeface="Open Sans"/>
                <a:sym typeface="Open Sans"/>
              </a:rPr>
              <a:t>online maupun </a:t>
            </a:r>
            <a:r>
              <a:rPr lang="en" sz="1200" smtClean="0">
                <a:solidFill>
                  <a:srgbClr val="5F6368"/>
                </a:solidFill>
                <a:latin typeface="Open Sans"/>
                <a:ea typeface="Open Sans"/>
                <a:cs typeface="Open Sans"/>
                <a:sym typeface="Open Sans"/>
              </a:rPr>
              <a:t>ke </a:t>
            </a:r>
            <a:r>
              <a:rPr lang="en" sz="1200">
                <a:solidFill>
                  <a:srgbClr val="5F6368"/>
                </a:solidFill>
                <a:latin typeface="Open Sans"/>
                <a:ea typeface="Open Sans"/>
                <a:cs typeface="Open Sans"/>
                <a:sym typeface="Open Sans"/>
              </a:rPr>
              <a:t>gerai mitra terdekat</a:t>
            </a:r>
            <a:endParaRPr lang="en-US" sz="1200">
              <a:solidFill>
                <a:srgbClr val="5F6368"/>
              </a:solidFill>
              <a:latin typeface="Open Sans"/>
              <a:ea typeface="Open Sans"/>
              <a:cs typeface="Open Sans"/>
              <a:sym typeface="Open Sans"/>
            </a:endParaRPr>
          </a:p>
        </p:txBody>
      </p:sp>
      <p:sp>
        <p:nvSpPr>
          <p:cNvPr id="363" name="Google Shape;363;p65"/>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5"/>
          <p:cNvSpPr txBox="1"/>
          <p:nvPr/>
        </p:nvSpPr>
        <p:spPr>
          <a:xfrm>
            <a:off x="60265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smtClean="0">
                <a:solidFill>
                  <a:srgbClr val="5F6368"/>
                </a:solidFill>
                <a:latin typeface="Open Sans"/>
                <a:ea typeface="Open Sans"/>
                <a:cs typeface="Open Sans"/>
                <a:sym typeface="Open Sans"/>
              </a:rPr>
              <a:t>Menggunakan button dengan ukuran yang pas untuk memudahkan pengguna dalam melakukan suatu aksi</a:t>
            </a:r>
            <a:endParaRPr sz="1200">
              <a:solidFill>
                <a:srgbClr val="5F6368"/>
              </a:solidFill>
              <a:latin typeface="Open Sans"/>
              <a:ea typeface="Open Sans"/>
              <a:cs typeface="Open Sans"/>
              <a:sym typeface="Open Sans"/>
            </a:endParaRPr>
          </a:p>
        </p:txBody>
      </p:sp>
      <p:sp>
        <p:nvSpPr>
          <p:cNvPr id="365" name="Google Shape;365;p65"/>
          <p:cNvSpPr/>
          <p:nvPr/>
        </p:nvSpPr>
        <p:spPr>
          <a:xfrm>
            <a:off x="14791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66" name="Google Shape;366;p65"/>
          <p:cNvSpPr/>
          <p:nvPr/>
        </p:nvSpPr>
        <p:spPr>
          <a:xfrm>
            <a:off x="41367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67" name="Google Shape;367;p65"/>
          <p:cNvSpPr/>
          <p:nvPr/>
        </p:nvSpPr>
        <p:spPr>
          <a:xfrm>
            <a:off x="6794375" y="1233971"/>
            <a:ext cx="513300" cy="513300"/>
          </a:xfrm>
          <a:prstGeom prst="ellipse">
            <a:avLst/>
          </a:prstGeom>
          <a:solidFill>
            <a:srgbClr val="10B98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6"/>
          <p:cNvSpPr/>
          <p:nvPr/>
        </p:nvSpPr>
        <p:spPr>
          <a:xfrm>
            <a:off x="4211875" y="0"/>
            <a:ext cx="493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6"/>
          <p:cNvSpPr txBox="1"/>
          <p:nvPr/>
        </p:nvSpPr>
        <p:spPr>
          <a:xfrm>
            <a:off x="517675" y="524350"/>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High-fidelity</a:t>
            </a:r>
            <a:br>
              <a:rPr lang="en" sz="2400">
                <a:solidFill>
                  <a:srgbClr val="5F6368"/>
                </a:solidFill>
                <a:latin typeface="Open Sans"/>
                <a:ea typeface="Open Sans"/>
                <a:cs typeface="Open Sans"/>
                <a:sym typeface="Open Sans"/>
              </a:rPr>
            </a:br>
            <a:r>
              <a:rPr lang="en" sz="2400">
                <a:solidFill>
                  <a:srgbClr val="5F6368"/>
                </a:solidFill>
                <a:latin typeface="Open Sans"/>
                <a:ea typeface="Open Sans"/>
                <a:cs typeface="Open Sans"/>
                <a:sym typeface="Open Sans"/>
              </a:rPr>
              <a:t>prototype</a:t>
            </a:r>
            <a:endParaRPr sz="2400">
              <a:solidFill>
                <a:srgbClr val="5F6368"/>
              </a:solidFill>
              <a:latin typeface="Open Sans"/>
              <a:ea typeface="Open Sans"/>
              <a:cs typeface="Open Sans"/>
              <a:sym typeface="Open Sans"/>
            </a:endParaRPr>
          </a:p>
        </p:txBody>
      </p:sp>
      <p:sp>
        <p:nvSpPr>
          <p:cNvPr id="6" name="Google Shape;303;p59"/>
          <p:cNvSpPr txBox="1"/>
          <p:nvPr/>
        </p:nvSpPr>
        <p:spPr>
          <a:xfrm>
            <a:off x="517675" y="1897663"/>
            <a:ext cx="3624448" cy="923299"/>
          </a:xfrm>
          <a:prstGeom prst="rect">
            <a:avLst/>
          </a:prstGeom>
          <a:noFill/>
          <a:ln>
            <a:noFill/>
          </a:ln>
        </p:spPr>
        <p:txBody>
          <a:bodyPr spcFirstLastPara="1" wrap="square" lIns="91425" tIns="91425" rIns="91425" bIns="91425" anchor="t" anchorCtr="0">
            <a:spAutoFit/>
          </a:bodyPr>
          <a:lstStyle/>
          <a:p>
            <a:pPr lvl="0"/>
            <a:r>
              <a:rPr lang="en-US" sz="1200" smtClean="0">
                <a:solidFill>
                  <a:srgbClr val="5F6368"/>
                </a:solidFill>
                <a:latin typeface="Open Sans"/>
                <a:ea typeface="Open Sans"/>
                <a:cs typeface="Open Sans"/>
                <a:sym typeface="Open Sans"/>
              </a:rPr>
              <a:t>Link Hi-Fi Prototype:</a:t>
            </a:r>
          </a:p>
          <a:p>
            <a:pPr lvl="0"/>
            <a:r>
              <a:rPr lang="en-US" sz="1200">
                <a:solidFill>
                  <a:srgbClr val="5F6368"/>
                </a:solidFill>
                <a:latin typeface="Open Sans"/>
                <a:ea typeface="Open Sans"/>
                <a:cs typeface="Open Sans"/>
                <a:sym typeface="Open Sans"/>
                <a:hlinkClick r:id="rId3"/>
              </a:rPr>
              <a:t>https://www.figma.com/file/iU7OAnh0n4VDtJW2TRoe9X/Aplikasi-Toko-Buket-%22Made-by-Meh%22-(initialize-v01)?node-id=0%3A1</a:t>
            </a:r>
            <a:endParaRPr sz="1200">
              <a:solidFill>
                <a:srgbClr val="5F6368"/>
              </a:solidFill>
              <a:latin typeface="Open Sans"/>
              <a:ea typeface="Open Sans"/>
              <a:cs typeface="Open Sans"/>
              <a:sym typeface="Open Sans"/>
            </a:endParaRPr>
          </a:p>
        </p:txBody>
      </p:sp>
      <p:pic>
        <p:nvPicPr>
          <p:cNvPr id="5" name="Picture 4"/>
          <p:cNvPicPr>
            <a:picLocks noChangeAspect="1"/>
          </p:cNvPicPr>
          <p:nvPr/>
        </p:nvPicPr>
        <p:blipFill>
          <a:blip r:embed="rId4"/>
          <a:stretch>
            <a:fillRect/>
          </a:stretch>
        </p:blipFill>
        <p:spPr>
          <a:xfrm>
            <a:off x="4211875" y="1169581"/>
            <a:ext cx="4942492" cy="308344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B5CF6"/>
        </a:solidFill>
        <a:effectLst/>
      </p:bgPr>
    </p:bg>
    <p:spTree>
      <p:nvGrpSpPr>
        <p:cNvPr id="1" name="Shape 379"/>
        <p:cNvGrpSpPr/>
        <p:nvPr/>
      </p:nvGrpSpPr>
      <p:grpSpPr>
        <a:xfrm>
          <a:off x="0" y="0"/>
          <a:ext cx="0" cy="0"/>
          <a:chOff x="0" y="0"/>
          <a:chExt cx="0" cy="0"/>
        </a:xfrm>
      </p:grpSpPr>
      <p:sp>
        <p:nvSpPr>
          <p:cNvPr id="380" name="Google Shape;380;p67"/>
          <p:cNvSpPr txBox="1"/>
          <p:nvPr/>
        </p:nvSpPr>
        <p:spPr>
          <a:xfrm>
            <a:off x="3721275" y="1886850"/>
            <a:ext cx="3990000" cy="13698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Study Plan</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Insight Hasil Test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Modifikasi Desain Berdasarkan Insight</a:t>
            </a:r>
            <a:endParaRPr>
              <a:solidFill>
                <a:srgbClr val="FFFFFF"/>
              </a:solidFill>
              <a:latin typeface="Open Sans"/>
              <a:ea typeface="Open Sans"/>
              <a:cs typeface="Open Sans"/>
              <a:sym typeface="Open Sans"/>
            </a:endParaRPr>
          </a:p>
        </p:txBody>
      </p:sp>
      <p:sp>
        <p:nvSpPr>
          <p:cNvPr id="381" name="Google Shape;381;p67"/>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UX Research &amp;</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Testing </a:t>
            </a:r>
            <a:endParaRPr sz="2400">
              <a:solidFill>
                <a:srgbClr val="FFFFFF"/>
              </a:solidFill>
              <a:latin typeface="Open Sans"/>
              <a:ea typeface="Open Sans"/>
              <a:cs typeface="Open Sans"/>
              <a:sym typeface="Open Sans"/>
            </a:endParaRPr>
          </a:p>
        </p:txBody>
      </p:sp>
      <p:cxnSp>
        <p:nvCxnSpPr>
          <p:cNvPr id="382" name="Google Shape;382;p67"/>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8"/>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Plan</a:t>
            </a:r>
            <a:endParaRPr sz="2400">
              <a:solidFill>
                <a:srgbClr val="5F6368"/>
              </a:solidFill>
              <a:latin typeface="Open Sans"/>
              <a:ea typeface="Open Sans"/>
              <a:cs typeface="Open Sans"/>
              <a:sym typeface="Open Sans"/>
            </a:endParaRPr>
          </a:p>
        </p:txBody>
      </p:sp>
      <p:graphicFrame>
        <p:nvGraphicFramePr>
          <p:cNvPr id="3" name="Table 2"/>
          <p:cNvGraphicFramePr>
            <a:graphicFrameLocks noGrp="1"/>
          </p:cNvGraphicFramePr>
          <p:nvPr>
            <p:extLst>
              <p:ext uri="{D42A27DB-BD31-4B8C-83A1-F6EECF244321}">
                <p14:modId xmlns:p14="http://schemas.microsoft.com/office/powerpoint/2010/main" val="1949295990"/>
              </p:ext>
            </p:extLst>
          </p:nvPr>
        </p:nvGraphicFramePr>
        <p:xfrm>
          <a:off x="2150919" y="1002251"/>
          <a:ext cx="4842162" cy="3716850"/>
        </p:xfrm>
        <a:graphic>
          <a:graphicData uri="http://schemas.openxmlformats.org/drawingml/2006/table">
            <a:tbl>
              <a:tblPr/>
              <a:tblGrid>
                <a:gridCol w="909696">
                  <a:extLst>
                    <a:ext uri="{9D8B030D-6E8A-4147-A177-3AD203B41FA5}">
                      <a16:colId xmlns:a16="http://schemas.microsoft.com/office/drawing/2014/main" val="3038743194"/>
                    </a:ext>
                  </a:extLst>
                </a:gridCol>
                <a:gridCol w="3932466">
                  <a:extLst>
                    <a:ext uri="{9D8B030D-6E8A-4147-A177-3AD203B41FA5}">
                      <a16:colId xmlns:a16="http://schemas.microsoft.com/office/drawing/2014/main" val="689649807"/>
                    </a:ext>
                  </a:extLst>
                </a:gridCol>
              </a:tblGrid>
              <a:tr h="847785">
                <a:tc>
                  <a:txBody>
                    <a:bodyPr/>
                    <a:lstStyle/>
                    <a:p>
                      <a:pPr marL="0" marR="0" algn="ctr">
                        <a:lnSpc>
                          <a:spcPct val="115000"/>
                        </a:lnSpc>
                        <a:spcBef>
                          <a:spcPts val="0"/>
                        </a:spcBef>
                        <a:spcAft>
                          <a:spcPts val="0"/>
                        </a:spcAft>
                      </a:pPr>
                      <a:r>
                        <a:rPr lang="en-US" sz="800" b="1">
                          <a:solidFill>
                            <a:srgbClr val="FFFFFF"/>
                          </a:solidFill>
                          <a:effectLst/>
                          <a:latin typeface="Open Sans" panose="020B0604020202020204" charset="0"/>
                          <a:ea typeface="Open Sans" panose="020B0604020202020204" charset="0"/>
                          <a:cs typeface="Open Sans" panose="020B0604020202020204" charset="0"/>
                        </a:rPr>
                        <a:t>Latar Belakang</a:t>
                      </a:r>
                      <a:endParaRPr lang="en-US" sz="800">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2D3E50"/>
                    </a:solidFill>
                  </a:tcPr>
                </a:tc>
                <a:tc>
                  <a:txBody>
                    <a:bodyPr/>
                    <a:lstStyle/>
                    <a:p>
                      <a:pPr marL="0" marR="0">
                        <a:lnSpc>
                          <a:spcPct val="115000"/>
                        </a:lnSpc>
                        <a:spcBef>
                          <a:spcPts val="0"/>
                        </a:spcBef>
                        <a:spcAft>
                          <a:spcPts val="0"/>
                        </a:spcAft>
                      </a:pPr>
                      <a:r>
                        <a:rPr lang="en-US" sz="800">
                          <a:solidFill>
                            <a:srgbClr val="5E6268"/>
                          </a:solidFill>
                          <a:effectLst/>
                          <a:latin typeface="Open Sans" panose="020B0604020202020204" charset="0"/>
                          <a:ea typeface="Open Sans" panose="020B0604020202020204" charset="0"/>
                          <a:cs typeface="Open Sans" panose="020B0604020202020204" charset="0"/>
                        </a:rPr>
                        <a:t>Toko buket "Made by Meh" ingin membuat sebuah aplikasi secara online. Kita ingin </a:t>
                      </a:r>
                      <a:r>
                        <a:rPr lang="en-US" sz="800">
                          <a:solidFill>
                            <a:srgbClr val="5E6268"/>
                          </a:solidFill>
                          <a:effectLst/>
                          <a:latin typeface="Open Sans" panose="020B0604020202020204" charset="0"/>
                          <a:ea typeface="Open Sans" panose="020B0604020202020204" charset="0"/>
                          <a:cs typeface="Open Sans" panose="020B0604020202020204" charset="0"/>
                        </a:rPr>
                        <a:t>mengetahui </a:t>
                      </a:r>
                      <a:r>
                        <a:rPr lang="en-US" sz="800" smtClean="0">
                          <a:solidFill>
                            <a:srgbClr val="5E6268"/>
                          </a:solidFill>
                          <a:effectLst/>
                          <a:latin typeface="Open Sans" panose="020B0604020202020204" charset="0"/>
                          <a:ea typeface="Open Sans" panose="020B0604020202020204" charset="0"/>
                          <a:cs typeface="Open Sans" panose="020B0604020202020204" charset="0"/>
                        </a:rPr>
                        <a:t>apakah </a:t>
                      </a:r>
                      <a:r>
                        <a:rPr lang="en-US" sz="800">
                          <a:solidFill>
                            <a:srgbClr val="5E6268"/>
                          </a:solidFill>
                          <a:effectLst/>
                          <a:latin typeface="Open Sans" panose="020B0604020202020204" charset="0"/>
                          <a:ea typeface="Open Sans" panose="020B0604020202020204" charset="0"/>
                          <a:cs typeface="Open Sans" panose="020B0604020202020204" charset="0"/>
                        </a:rPr>
                        <a:t>aplikasi memudahkan pengguna dalan memesan buket, mulai dari memilih jenis buket, membuat kustomisasi, sampai melakukan check out untuk menyelesaikan pesanan.</a:t>
                      </a:r>
                      <a:endParaRPr lang="en-US" sz="800">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F3F3F3"/>
                    </a:solidFill>
                  </a:tcPr>
                </a:tc>
                <a:extLst>
                  <a:ext uri="{0D108BD9-81ED-4DB2-BD59-A6C34878D82A}">
                    <a16:rowId xmlns:a16="http://schemas.microsoft.com/office/drawing/2014/main" val="660705519"/>
                  </a:ext>
                </a:extLst>
              </a:tr>
              <a:tr h="334839">
                <a:tc>
                  <a:txBody>
                    <a:bodyPr/>
                    <a:lstStyle/>
                    <a:p>
                      <a:pPr marL="0" marR="0" algn="ctr">
                        <a:lnSpc>
                          <a:spcPct val="115000"/>
                        </a:lnSpc>
                        <a:spcBef>
                          <a:spcPts val="0"/>
                        </a:spcBef>
                        <a:spcAft>
                          <a:spcPts val="0"/>
                        </a:spcAft>
                      </a:pPr>
                      <a:r>
                        <a:rPr lang="en-US" sz="800" b="1">
                          <a:solidFill>
                            <a:srgbClr val="FFFFFF"/>
                          </a:solidFill>
                          <a:effectLst/>
                          <a:latin typeface="Open Sans" panose="020B0604020202020204" charset="0"/>
                          <a:ea typeface="Open Sans" panose="020B0604020202020204" charset="0"/>
                          <a:cs typeface="Open Sans" panose="020B0604020202020204" charset="0"/>
                        </a:rPr>
                        <a:t>Tujuan Riset</a:t>
                      </a:r>
                      <a:endParaRPr lang="en-US" sz="800">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2D3E50"/>
                    </a:solidFill>
                  </a:tcPr>
                </a:tc>
                <a:tc>
                  <a:txBody>
                    <a:bodyPr/>
                    <a:lstStyle/>
                    <a:p>
                      <a:pPr marL="228600" marR="0">
                        <a:lnSpc>
                          <a:spcPct val="115000"/>
                        </a:lnSpc>
                        <a:spcBef>
                          <a:spcPts val="0"/>
                        </a:spcBef>
                        <a:spcAft>
                          <a:spcPts val="0"/>
                        </a:spcAft>
                      </a:pPr>
                      <a:r>
                        <a:rPr lang="en-US" sz="800" smtClean="0">
                          <a:solidFill>
                            <a:srgbClr val="5E6268"/>
                          </a:solidFill>
                          <a:effectLst/>
                          <a:latin typeface="Open Sans" panose="020B0604020202020204" charset="0"/>
                          <a:ea typeface="Open Sans" panose="020B0604020202020204" charset="0"/>
                          <a:cs typeface="Open Sans" panose="020B0604020202020204" charset="0"/>
                        </a:rPr>
                        <a:t>Mengetahui </a:t>
                      </a:r>
                      <a:r>
                        <a:rPr lang="en-US" sz="800">
                          <a:solidFill>
                            <a:srgbClr val="5E6268"/>
                          </a:solidFill>
                          <a:effectLst/>
                          <a:latin typeface="Open Sans" panose="020B0604020202020204" charset="0"/>
                          <a:ea typeface="Open Sans" panose="020B0604020202020204" charset="0"/>
                          <a:cs typeface="Open Sans" panose="020B0604020202020204" charset="0"/>
                        </a:rPr>
                        <a:t>fitur apa saja yang dibutuhkan oleh pengguna.</a:t>
                      </a:r>
                      <a:endParaRPr lang="en-US" sz="800">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F3F3F3"/>
                    </a:solidFill>
                  </a:tcPr>
                </a:tc>
                <a:extLst>
                  <a:ext uri="{0D108BD9-81ED-4DB2-BD59-A6C34878D82A}">
                    <a16:rowId xmlns:a16="http://schemas.microsoft.com/office/drawing/2014/main" val="3440504801"/>
                  </a:ext>
                </a:extLst>
              </a:tr>
              <a:tr h="790791">
                <a:tc>
                  <a:txBody>
                    <a:bodyPr/>
                    <a:lstStyle/>
                    <a:p>
                      <a:pPr marL="0" marR="0" algn="ctr">
                        <a:lnSpc>
                          <a:spcPct val="115000"/>
                        </a:lnSpc>
                        <a:spcBef>
                          <a:spcPts val="0"/>
                        </a:spcBef>
                        <a:spcAft>
                          <a:spcPts val="0"/>
                        </a:spcAft>
                      </a:pPr>
                      <a:r>
                        <a:rPr lang="en-US" sz="800" b="1">
                          <a:solidFill>
                            <a:srgbClr val="FFFFFF"/>
                          </a:solidFill>
                          <a:effectLst/>
                          <a:latin typeface="Open Sans" panose="020B0604020202020204" charset="0"/>
                          <a:ea typeface="Open Sans" panose="020B0604020202020204" charset="0"/>
                          <a:cs typeface="Open Sans" panose="020B0604020202020204" charset="0"/>
                        </a:rPr>
                        <a:t>Pertanyaan Utama</a:t>
                      </a:r>
                      <a:endParaRPr lang="en-US" sz="800">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2D3E50"/>
                    </a:solidFill>
                  </a:tcPr>
                </a:tc>
                <a:tc>
                  <a:txBody>
                    <a:bodyPr/>
                    <a:lstStyle/>
                    <a:p>
                      <a:pPr marL="342900" marR="0" lvl="0" indent="-342900">
                        <a:lnSpc>
                          <a:spcPct val="115000"/>
                        </a:lnSpc>
                        <a:spcBef>
                          <a:spcPts val="0"/>
                        </a:spcBef>
                        <a:spcAft>
                          <a:spcPts val="0"/>
                        </a:spcAft>
                        <a:buFont typeface="Arial" panose="020B0604020202020204" pitchFamily="34" charset="0"/>
                        <a:buChar char="●"/>
                      </a:pPr>
                      <a:r>
                        <a:rPr lang="en-US" sz="800" u="none" strike="noStrike">
                          <a:solidFill>
                            <a:srgbClr val="5E6268"/>
                          </a:solidFill>
                          <a:effectLst/>
                          <a:latin typeface="Open Sans" panose="020B0604020202020204" charset="0"/>
                          <a:ea typeface="Open Sans" panose="020B0604020202020204" charset="0"/>
                          <a:cs typeface="Open Sans" panose="020B0604020202020204" charset="0"/>
                        </a:rPr>
                        <a:t>Seberapa mudah melakukan pemesanan dari awal sampai akhir pada aplikasi?</a:t>
                      </a:r>
                      <a:endParaRPr lang="en-US" sz="800" u="none" strike="noStrike">
                        <a:effectLst/>
                        <a:latin typeface="Open Sans" panose="020B0604020202020204" charset="0"/>
                        <a:ea typeface="Open Sans" panose="020B0604020202020204" charset="0"/>
                        <a:cs typeface="Open Sans" panose="020B0604020202020204" charset="0"/>
                      </a:endParaRPr>
                    </a:p>
                    <a:p>
                      <a:pPr marL="342900" marR="0" lvl="0" indent="-342900">
                        <a:lnSpc>
                          <a:spcPct val="115000"/>
                        </a:lnSpc>
                        <a:spcBef>
                          <a:spcPts val="0"/>
                        </a:spcBef>
                        <a:spcAft>
                          <a:spcPts val="0"/>
                        </a:spcAft>
                        <a:buFont typeface="Arial" panose="020B0604020202020204" pitchFamily="34" charset="0"/>
                        <a:buChar char="●"/>
                      </a:pPr>
                      <a:r>
                        <a:rPr lang="en-US" sz="800" u="none" strike="noStrike">
                          <a:solidFill>
                            <a:srgbClr val="5E6268"/>
                          </a:solidFill>
                          <a:effectLst/>
                          <a:latin typeface="Open Sans" panose="020B0604020202020204" charset="0"/>
                          <a:ea typeface="Open Sans" panose="020B0604020202020204" charset="0"/>
                          <a:cs typeface="Open Sans" panose="020B0604020202020204" charset="0"/>
                        </a:rPr>
                        <a:t>Fitur apa saja yang dibutuhkan oleh pengguna?</a:t>
                      </a:r>
                      <a:endParaRPr lang="en-US" sz="800" u="none" strike="noStrike">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2676981224"/>
                  </a:ext>
                </a:extLst>
              </a:tr>
              <a:tr h="697709">
                <a:tc>
                  <a:txBody>
                    <a:bodyPr/>
                    <a:lstStyle/>
                    <a:p>
                      <a:pPr marL="0" marR="0" algn="ctr">
                        <a:lnSpc>
                          <a:spcPct val="115000"/>
                        </a:lnSpc>
                        <a:spcBef>
                          <a:spcPts val="0"/>
                        </a:spcBef>
                        <a:spcAft>
                          <a:spcPts val="0"/>
                        </a:spcAft>
                      </a:pPr>
                      <a:r>
                        <a:rPr lang="en-US" sz="800" b="1">
                          <a:solidFill>
                            <a:srgbClr val="FFFFFF"/>
                          </a:solidFill>
                          <a:effectLst/>
                          <a:latin typeface="Open Sans" panose="020B0604020202020204" charset="0"/>
                          <a:ea typeface="Open Sans" panose="020B0604020202020204" charset="0"/>
                          <a:cs typeface="Open Sans" panose="020B0604020202020204" charset="0"/>
                        </a:rPr>
                        <a:t>Key Performance Indicator</a:t>
                      </a:r>
                      <a:endParaRPr lang="en-US" sz="800">
                        <a:effectLst/>
                        <a:latin typeface="Open Sans" panose="020B0604020202020204" charset="0"/>
                        <a:ea typeface="Open Sans" panose="020B0604020202020204" charset="0"/>
                        <a:cs typeface="Open Sans" panose="020B0604020202020204" charset="0"/>
                      </a:endParaRPr>
                    </a:p>
                    <a:p>
                      <a:pPr marL="0" marR="0" algn="ctr">
                        <a:lnSpc>
                          <a:spcPct val="115000"/>
                        </a:lnSpc>
                        <a:spcBef>
                          <a:spcPts val="0"/>
                        </a:spcBef>
                        <a:spcAft>
                          <a:spcPts val="0"/>
                        </a:spcAft>
                      </a:pPr>
                      <a:r>
                        <a:rPr lang="en-US" sz="800" b="1">
                          <a:solidFill>
                            <a:srgbClr val="FFFFFF"/>
                          </a:solidFill>
                          <a:effectLst/>
                          <a:latin typeface="Open Sans" panose="020B0604020202020204" charset="0"/>
                          <a:ea typeface="Open Sans" panose="020B0604020202020204" charset="0"/>
                          <a:cs typeface="Open Sans" panose="020B0604020202020204" charset="0"/>
                        </a:rPr>
                        <a:t>(KPI)</a:t>
                      </a:r>
                      <a:endParaRPr lang="en-US" sz="800">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2D3E50"/>
                    </a:solidFill>
                  </a:tcPr>
                </a:tc>
                <a:tc>
                  <a:txBody>
                    <a:bodyPr/>
                    <a:lstStyle/>
                    <a:p>
                      <a:pPr marL="342900" marR="0" lvl="0" indent="-342900">
                        <a:lnSpc>
                          <a:spcPct val="115000"/>
                        </a:lnSpc>
                        <a:spcBef>
                          <a:spcPts val="0"/>
                        </a:spcBef>
                        <a:spcAft>
                          <a:spcPts val="0"/>
                        </a:spcAft>
                        <a:buFont typeface="Arial" panose="020B0604020202020204" pitchFamily="34" charset="0"/>
                        <a:buChar char="●"/>
                      </a:pPr>
                      <a:r>
                        <a:rPr lang="en-US" sz="800" u="none" strike="noStrike">
                          <a:solidFill>
                            <a:srgbClr val="5E6268"/>
                          </a:solidFill>
                          <a:effectLst/>
                          <a:latin typeface="Open Sans" panose="020B0604020202020204" charset="0"/>
                          <a:ea typeface="Open Sans" panose="020B0604020202020204" charset="0"/>
                          <a:cs typeface="Open Sans" panose="020B0604020202020204" charset="0"/>
                        </a:rPr>
                        <a:t>Waktu menyelesaikan tugas.</a:t>
                      </a:r>
                      <a:endParaRPr lang="en-US" sz="800" u="none" strike="noStrike">
                        <a:effectLst/>
                        <a:latin typeface="Open Sans" panose="020B0604020202020204" charset="0"/>
                        <a:ea typeface="Open Sans" panose="020B0604020202020204" charset="0"/>
                        <a:cs typeface="Open Sans" panose="020B0604020202020204" charset="0"/>
                      </a:endParaRPr>
                    </a:p>
                    <a:p>
                      <a:pPr marL="342900" marR="0" lvl="0" indent="-342900">
                        <a:lnSpc>
                          <a:spcPct val="115000"/>
                        </a:lnSpc>
                        <a:spcBef>
                          <a:spcPts val="0"/>
                        </a:spcBef>
                        <a:spcAft>
                          <a:spcPts val="0"/>
                        </a:spcAft>
                        <a:buFont typeface="Arial" panose="020B0604020202020204" pitchFamily="34" charset="0"/>
                        <a:buChar char="●"/>
                      </a:pPr>
                      <a:r>
                        <a:rPr lang="en-US" sz="800" u="none" strike="noStrike">
                          <a:solidFill>
                            <a:srgbClr val="5E6268"/>
                          </a:solidFill>
                          <a:effectLst/>
                          <a:latin typeface="Open Sans" panose="020B0604020202020204" charset="0"/>
                          <a:ea typeface="Open Sans" panose="020B0604020202020204" charset="0"/>
                          <a:cs typeface="Open Sans" panose="020B0604020202020204" charset="0"/>
                        </a:rPr>
                        <a:t>Tingkat sukses</a:t>
                      </a:r>
                      <a:endParaRPr lang="en-US" sz="800" u="none" strike="noStrike">
                        <a:effectLst/>
                        <a:latin typeface="Open Sans" panose="020B0604020202020204" charset="0"/>
                        <a:ea typeface="Open Sans" panose="020B0604020202020204" charset="0"/>
                        <a:cs typeface="Open Sans" panose="020B0604020202020204" charset="0"/>
                      </a:endParaRPr>
                    </a:p>
                    <a:p>
                      <a:pPr marL="342900" marR="0" lvl="0" indent="-342900">
                        <a:lnSpc>
                          <a:spcPct val="115000"/>
                        </a:lnSpc>
                        <a:spcBef>
                          <a:spcPts val="0"/>
                        </a:spcBef>
                        <a:spcAft>
                          <a:spcPts val="0"/>
                        </a:spcAft>
                        <a:buFont typeface="Arial" panose="020B0604020202020204" pitchFamily="34" charset="0"/>
                        <a:buChar char="●"/>
                      </a:pPr>
                      <a:r>
                        <a:rPr lang="en-US" sz="800" u="none" strike="noStrike">
                          <a:solidFill>
                            <a:srgbClr val="5E6268"/>
                          </a:solidFill>
                          <a:effectLst/>
                          <a:latin typeface="Open Sans" panose="020B0604020202020204" charset="0"/>
                          <a:ea typeface="Open Sans" panose="020B0604020202020204" charset="0"/>
                          <a:cs typeface="Open Sans" panose="020B0604020202020204" charset="0"/>
                        </a:rPr>
                        <a:t>Tingkat error</a:t>
                      </a:r>
                      <a:endParaRPr lang="en-US" sz="800" u="none" strike="noStrike">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4184541914"/>
                  </a:ext>
                </a:extLst>
              </a:tr>
              <a:tr h="547029">
                <a:tc>
                  <a:txBody>
                    <a:bodyPr/>
                    <a:lstStyle/>
                    <a:p>
                      <a:pPr marL="0" marR="0" algn="ctr">
                        <a:lnSpc>
                          <a:spcPct val="115000"/>
                        </a:lnSpc>
                        <a:spcBef>
                          <a:spcPts val="0"/>
                        </a:spcBef>
                        <a:spcAft>
                          <a:spcPts val="0"/>
                        </a:spcAft>
                      </a:pPr>
                      <a:r>
                        <a:rPr lang="en-US" sz="800" b="1">
                          <a:solidFill>
                            <a:srgbClr val="FFFFFF"/>
                          </a:solidFill>
                          <a:effectLst/>
                          <a:latin typeface="Open Sans" panose="020B0604020202020204" charset="0"/>
                          <a:ea typeface="Open Sans" panose="020B0604020202020204" charset="0"/>
                          <a:cs typeface="Open Sans" panose="020B0604020202020204" charset="0"/>
                        </a:rPr>
                        <a:t>Metodologi</a:t>
                      </a:r>
                      <a:endParaRPr lang="en-US" sz="800">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2D3E50"/>
                    </a:solidFill>
                  </a:tcPr>
                </a:tc>
                <a:tc>
                  <a:txBody>
                    <a:bodyPr/>
                    <a:lstStyle/>
                    <a:p>
                      <a:pPr marL="342900" marR="0" lvl="0" indent="-342900">
                        <a:lnSpc>
                          <a:spcPct val="115000"/>
                        </a:lnSpc>
                        <a:spcBef>
                          <a:spcPts val="0"/>
                        </a:spcBef>
                        <a:spcAft>
                          <a:spcPts val="0"/>
                        </a:spcAft>
                        <a:buFont typeface="Arial" panose="020B0604020202020204" pitchFamily="34" charset="0"/>
                        <a:buChar char="●"/>
                      </a:pPr>
                      <a:r>
                        <a:rPr lang="en-US" sz="800" u="none" strike="noStrike">
                          <a:solidFill>
                            <a:srgbClr val="5E6268"/>
                          </a:solidFill>
                          <a:effectLst/>
                          <a:latin typeface="Open Sans" panose="020B0604020202020204" charset="0"/>
                          <a:ea typeface="Open Sans" panose="020B0604020202020204" charset="0"/>
                          <a:cs typeface="Open Sans" panose="020B0604020202020204" charset="0"/>
                        </a:rPr>
                        <a:t>Unmoderated usability study</a:t>
                      </a:r>
                      <a:endParaRPr lang="en-US" sz="800" u="none" strike="noStrike">
                        <a:effectLst/>
                        <a:latin typeface="Open Sans" panose="020B0604020202020204" charset="0"/>
                        <a:ea typeface="Open Sans" panose="020B0604020202020204" charset="0"/>
                        <a:cs typeface="Open Sans" panose="020B0604020202020204" charset="0"/>
                      </a:endParaRPr>
                    </a:p>
                    <a:p>
                      <a:pPr marL="342900" marR="0" lvl="0" indent="-342900">
                        <a:lnSpc>
                          <a:spcPct val="115000"/>
                        </a:lnSpc>
                        <a:spcBef>
                          <a:spcPts val="0"/>
                        </a:spcBef>
                        <a:spcAft>
                          <a:spcPts val="0"/>
                        </a:spcAft>
                        <a:buFont typeface="Arial" panose="020B0604020202020204" pitchFamily="34" charset="0"/>
                        <a:buChar char="●"/>
                      </a:pPr>
                      <a:r>
                        <a:rPr lang="en-US" sz="800" u="none" strike="noStrike">
                          <a:solidFill>
                            <a:srgbClr val="5E6268"/>
                          </a:solidFill>
                          <a:effectLst/>
                          <a:latin typeface="Open Sans" panose="020B0604020202020204" charset="0"/>
                          <a:ea typeface="Open Sans" panose="020B0604020202020204" charset="0"/>
                          <a:cs typeface="Open Sans" panose="020B0604020202020204" charset="0"/>
                        </a:rPr>
                        <a:t>Waktu: 30 April – 1 Mei</a:t>
                      </a:r>
                      <a:endParaRPr lang="en-US" sz="800" u="none" strike="noStrike">
                        <a:effectLst/>
                        <a:latin typeface="Open Sans" panose="020B0604020202020204" charset="0"/>
                        <a:ea typeface="Open Sans" panose="020B0604020202020204" charset="0"/>
                        <a:cs typeface="Open Sans" panose="020B0604020202020204" charset="0"/>
                      </a:endParaRPr>
                    </a:p>
                    <a:p>
                      <a:pPr marL="342900" marR="0" lvl="0" indent="-342900">
                        <a:lnSpc>
                          <a:spcPct val="115000"/>
                        </a:lnSpc>
                        <a:spcBef>
                          <a:spcPts val="0"/>
                        </a:spcBef>
                        <a:spcAft>
                          <a:spcPts val="0"/>
                        </a:spcAft>
                        <a:buFont typeface="Arial" panose="020B0604020202020204" pitchFamily="34" charset="0"/>
                        <a:buChar char="●"/>
                      </a:pPr>
                      <a:r>
                        <a:rPr lang="en-US" sz="800" u="none" strike="noStrike">
                          <a:solidFill>
                            <a:srgbClr val="5E6268"/>
                          </a:solidFill>
                          <a:effectLst/>
                          <a:latin typeface="Open Sans" panose="020B0604020202020204" charset="0"/>
                          <a:ea typeface="Open Sans" panose="020B0604020202020204" charset="0"/>
                          <a:cs typeface="Open Sans" panose="020B0604020202020204" charset="0"/>
                        </a:rPr>
                        <a:t>Tempat: online </a:t>
                      </a:r>
                      <a:endParaRPr lang="en-US" sz="800" u="none" strike="noStrike">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3091478316"/>
                  </a:ext>
                </a:extLst>
              </a:tr>
              <a:tr h="498697">
                <a:tc>
                  <a:txBody>
                    <a:bodyPr/>
                    <a:lstStyle/>
                    <a:p>
                      <a:pPr marL="0" marR="0" algn="ctr">
                        <a:lnSpc>
                          <a:spcPct val="115000"/>
                        </a:lnSpc>
                        <a:spcBef>
                          <a:spcPts val="0"/>
                        </a:spcBef>
                        <a:spcAft>
                          <a:spcPts val="0"/>
                        </a:spcAft>
                      </a:pPr>
                      <a:r>
                        <a:rPr lang="en-US" sz="800" b="1">
                          <a:solidFill>
                            <a:srgbClr val="FFFFFF"/>
                          </a:solidFill>
                          <a:effectLst/>
                          <a:latin typeface="Open Sans" panose="020B0604020202020204" charset="0"/>
                          <a:ea typeface="Open Sans" panose="020B0604020202020204" charset="0"/>
                          <a:cs typeface="Open Sans" panose="020B0604020202020204" charset="0"/>
                        </a:rPr>
                        <a:t>Partisipan</a:t>
                      </a:r>
                      <a:endParaRPr lang="en-US" sz="800">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2D3E50"/>
                    </a:solidFill>
                  </a:tcPr>
                </a:tc>
                <a:tc>
                  <a:txBody>
                    <a:bodyPr/>
                    <a:lstStyle/>
                    <a:p>
                      <a:pPr marL="342900" marR="0" lvl="0" indent="-342900">
                        <a:lnSpc>
                          <a:spcPct val="115000"/>
                        </a:lnSpc>
                        <a:spcBef>
                          <a:spcPts val="0"/>
                        </a:spcBef>
                        <a:spcAft>
                          <a:spcPts val="0"/>
                        </a:spcAft>
                        <a:buFont typeface="Arial" panose="020B0604020202020204" pitchFamily="34" charset="0"/>
                        <a:buChar char="●"/>
                      </a:pPr>
                      <a:r>
                        <a:rPr lang="en-US" sz="800" u="none" strike="noStrike">
                          <a:solidFill>
                            <a:srgbClr val="5E6268"/>
                          </a:solidFill>
                          <a:effectLst/>
                          <a:latin typeface="Open Sans" panose="020B0604020202020204" charset="0"/>
                          <a:ea typeface="Open Sans" panose="020B0604020202020204" charset="0"/>
                          <a:cs typeface="Open Sans" panose="020B0604020202020204" charset="0"/>
                        </a:rPr>
                        <a:t>Pengguna yang pernah membeli buket secara online</a:t>
                      </a:r>
                      <a:endParaRPr lang="en-US" sz="800" u="none" strike="noStrike">
                        <a:effectLst/>
                        <a:latin typeface="Open Sans" panose="020B0604020202020204" charset="0"/>
                        <a:ea typeface="Open Sans" panose="020B0604020202020204" charset="0"/>
                        <a:cs typeface="Open Sans" panose="020B0604020202020204" charset="0"/>
                      </a:endParaRPr>
                    </a:p>
                  </a:txBody>
                  <a:tcPr marL="44194" marR="44194" marT="44194" marB="44194" anchor="ctr">
                    <a:lnL w="57150" cap="flat" cmpd="sng" algn="ctr">
                      <a:solidFill>
                        <a:srgbClr val="FFFFFF"/>
                      </a:solidFill>
                      <a:prstDash val="solid"/>
                      <a:round/>
                      <a:headEnd type="none" w="med" len="med"/>
                      <a:tailEnd type="none" w="med" len="med"/>
                    </a:lnL>
                    <a:lnR w="57150" cap="flat" cmpd="sng" algn="ctr">
                      <a:solidFill>
                        <a:srgbClr val="FFFFFF"/>
                      </a:solidFill>
                      <a:prstDash val="solid"/>
                      <a:round/>
                      <a:headEnd type="none" w="med" len="med"/>
                      <a:tailEnd type="none" w="med" len="med"/>
                    </a:lnR>
                    <a:lnT w="57150" cap="flat" cmpd="sng" algn="ctr">
                      <a:solidFill>
                        <a:srgbClr val="FFFFFF"/>
                      </a:solidFill>
                      <a:prstDash val="solid"/>
                      <a:round/>
                      <a:headEnd type="none" w="med" len="med"/>
                      <a:tailEnd type="none" w="med" len="med"/>
                    </a:lnT>
                    <a:lnB w="57150" cap="flat" cmpd="sng" algn="ctr">
                      <a:solidFill>
                        <a:srgbClr val="FFFFFF"/>
                      </a:solidFill>
                      <a:prstDash val="solid"/>
                      <a:round/>
                      <a:headEnd type="none" w="med" len="med"/>
                      <a:tailEnd type="none" w="med" len="med"/>
                    </a:lnB>
                    <a:solidFill>
                      <a:srgbClr val="EFEFEF"/>
                    </a:solidFill>
                  </a:tcPr>
                </a:tc>
                <a:extLst>
                  <a:ext uri="{0D108BD9-81ED-4DB2-BD59-A6C34878D82A}">
                    <a16:rowId xmlns:a16="http://schemas.microsoft.com/office/drawing/2014/main" val="3702364908"/>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70"/>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Insight</a:t>
            </a:r>
            <a:endParaRPr sz="2400">
              <a:solidFill>
                <a:srgbClr val="5F6368"/>
              </a:solidFill>
              <a:latin typeface="Open Sans"/>
              <a:ea typeface="Open Sans"/>
              <a:cs typeface="Open Sans"/>
              <a:sym typeface="Open Sans"/>
            </a:endParaRPr>
          </a:p>
        </p:txBody>
      </p:sp>
      <p:sp>
        <p:nvSpPr>
          <p:cNvPr id="402" name="Google Shape;402;p70"/>
          <p:cNvSpPr txBox="1"/>
          <p:nvPr/>
        </p:nvSpPr>
        <p:spPr>
          <a:xfrm>
            <a:off x="532875" y="1050575"/>
            <a:ext cx="7873500" cy="680156"/>
          </a:xfrm>
          <a:prstGeom prst="rect">
            <a:avLst/>
          </a:prstGeom>
          <a:noFill/>
          <a:ln>
            <a:noFill/>
          </a:ln>
        </p:spPr>
        <p:txBody>
          <a:bodyPr spcFirstLastPara="1" wrap="square" lIns="0" tIns="91425" rIns="91425" bIns="91425" anchor="t" anchorCtr="0">
            <a:spAutoFit/>
          </a:bodyPr>
          <a:lstStyle/>
          <a:p>
            <a:pPr lvl="0">
              <a:lnSpc>
                <a:spcPct val="115000"/>
              </a:lnSpc>
            </a:pPr>
            <a:r>
              <a:rPr lang="en">
                <a:solidFill>
                  <a:srgbClr val="5F6368"/>
                </a:solidFill>
                <a:latin typeface="Open Sans"/>
                <a:ea typeface="Open Sans"/>
                <a:cs typeface="Open Sans"/>
                <a:sym typeface="Open Sans"/>
              </a:rPr>
              <a:t>Usability Study dilakukan secara Unmoderated yang bertujuan untuk mengetahui seberapa mudah alur </a:t>
            </a:r>
            <a:r>
              <a:rPr lang="en">
                <a:solidFill>
                  <a:srgbClr val="5F6368"/>
                </a:solidFill>
                <a:latin typeface="Open Sans"/>
                <a:ea typeface="Open Sans"/>
                <a:cs typeface="Open Sans"/>
                <a:sym typeface="Open Sans"/>
              </a:rPr>
              <a:t>pemesanan </a:t>
            </a:r>
            <a:r>
              <a:rPr lang="en" smtClean="0">
                <a:solidFill>
                  <a:srgbClr val="5F6368"/>
                </a:solidFill>
                <a:latin typeface="Open Sans"/>
                <a:ea typeface="Open Sans"/>
                <a:cs typeface="Open Sans"/>
                <a:sym typeface="Open Sans"/>
              </a:rPr>
              <a:t>buket </a:t>
            </a:r>
            <a:r>
              <a:rPr lang="en">
                <a:solidFill>
                  <a:srgbClr val="5F6368"/>
                </a:solidFill>
                <a:latin typeface="Open Sans"/>
                <a:ea typeface="Open Sans"/>
                <a:cs typeface="Open Sans"/>
                <a:sym typeface="Open Sans"/>
              </a:rPr>
              <a:t>dengan jumlah </a:t>
            </a:r>
            <a:r>
              <a:rPr lang="en">
                <a:solidFill>
                  <a:srgbClr val="5F6368"/>
                </a:solidFill>
                <a:latin typeface="Open Sans"/>
                <a:ea typeface="Open Sans"/>
                <a:cs typeface="Open Sans"/>
                <a:sym typeface="Open Sans"/>
              </a:rPr>
              <a:t>partisipan 8</a:t>
            </a:r>
            <a:r>
              <a:rPr lang="en" smtClean="0">
                <a:solidFill>
                  <a:srgbClr val="5F6368"/>
                </a:solidFill>
                <a:latin typeface="Open Sans"/>
                <a:ea typeface="Open Sans"/>
                <a:cs typeface="Open Sans"/>
                <a:sym typeface="Open Sans"/>
              </a:rPr>
              <a:t> orang.</a:t>
            </a:r>
            <a:endParaRPr>
              <a:solidFill>
                <a:srgbClr val="5F6368"/>
              </a:solidFill>
              <a:latin typeface="Open Sans"/>
              <a:ea typeface="Open Sans"/>
              <a:cs typeface="Open Sans"/>
              <a:sym typeface="Open Sans"/>
            </a:endParaRPr>
          </a:p>
        </p:txBody>
      </p:sp>
      <p:sp>
        <p:nvSpPr>
          <p:cNvPr id="403" name="Google Shape;403;p70"/>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8B5CF6"/>
                </a:solidFill>
                <a:latin typeface="Open Sans"/>
                <a:ea typeface="Open Sans"/>
                <a:cs typeface="Open Sans"/>
                <a:sym typeface="Open Sans"/>
              </a:rPr>
              <a:t>Insight</a:t>
            </a:r>
            <a:endParaRPr b="1">
              <a:solidFill>
                <a:srgbClr val="8B5CF6"/>
              </a:solidFill>
            </a:endParaRPr>
          </a:p>
        </p:txBody>
      </p:sp>
      <p:sp>
        <p:nvSpPr>
          <p:cNvPr id="404" name="Google Shape;404;p70"/>
          <p:cNvSpPr/>
          <p:nvPr/>
        </p:nvSpPr>
        <p:spPr>
          <a:xfrm>
            <a:off x="517675" y="2422775"/>
            <a:ext cx="7949700" cy="704889"/>
          </a:xfrm>
          <a:prstGeom prst="rect">
            <a:avLst/>
          </a:prstGeom>
          <a:solidFill>
            <a:srgbClr val="FA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0"/>
          <p:cNvSpPr txBox="1"/>
          <p:nvPr/>
        </p:nvSpPr>
        <p:spPr>
          <a:xfrm>
            <a:off x="963300" y="2568500"/>
            <a:ext cx="7234200" cy="432396"/>
          </a:xfrm>
          <a:prstGeom prst="rect">
            <a:avLst/>
          </a:prstGeom>
          <a:noFill/>
          <a:ln>
            <a:noFill/>
          </a:ln>
        </p:spPr>
        <p:txBody>
          <a:bodyPr spcFirstLastPara="1" wrap="square" lIns="91425" tIns="91425" rIns="91425" bIns="91425" anchor="t" anchorCtr="0">
            <a:spAutoFit/>
          </a:bodyPr>
          <a:lstStyle/>
          <a:p>
            <a:pPr lvl="0">
              <a:lnSpc>
                <a:spcPct val="115000"/>
              </a:lnSpc>
            </a:pPr>
            <a:r>
              <a:rPr lang="en-US">
                <a:solidFill>
                  <a:srgbClr val="5F6368"/>
                </a:solidFill>
                <a:latin typeface="Open Sans"/>
                <a:ea typeface="Open Sans"/>
                <a:cs typeface="Open Sans"/>
                <a:sym typeface="Open Sans"/>
              </a:rPr>
              <a:t>Ternyata pengguna </a:t>
            </a:r>
            <a:r>
              <a:rPr lang="en-US">
                <a:solidFill>
                  <a:srgbClr val="5F6368"/>
                </a:solidFill>
                <a:latin typeface="Open Sans"/>
                <a:ea typeface="Open Sans"/>
                <a:cs typeface="Open Sans"/>
                <a:sym typeface="Open Sans"/>
              </a:rPr>
              <a:t>membutuhkan </a:t>
            </a:r>
            <a:r>
              <a:rPr lang="en-US" smtClean="0">
                <a:solidFill>
                  <a:srgbClr val="5F6368"/>
                </a:solidFill>
                <a:latin typeface="Open Sans"/>
                <a:ea typeface="Open Sans"/>
                <a:cs typeface="Open Sans"/>
                <a:sym typeface="Open Sans"/>
              </a:rPr>
              <a:t>estimasi pengiriman pada menu check out.</a:t>
            </a:r>
            <a:endParaRPr lang="en-US">
              <a:solidFill>
                <a:srgbClr val="5F6368"/>
              </a:solidFill>
              <a:latin typeface="Open Sans"/>
              <a:ea typeface="Open Sans"/>
              <a:cs typeface="Open Sans"/>
              <a:sym typeface="Open Sans"/>
            </a:endParaRPr>
          </a:p>
        </p:txBody>
      </p:sp>
      <p:sp>
        <p:nvSpPr>
          <p:cNvPr id="406" name="Google Shape;406;p70"/>
          <p:cNvSpPr/>
          <p:nvPr/>
        </p:nvSpPr>
        <p:spPr>
          <a:xfrm>
            <a:off x="650325" y="2631198"/>
            <a:ext cx="274800" cy="274800"/>
          </a:xfrm>
          <a:prstGeom prst="ellipse">
            <a:avLst/>
          </a:prstGeom>
          <a:solidFill>
            <a:srgbClr val="8B5CF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solidFill>
                  <a:srgbClr val="5F6368"/>
                </a:solidFill>
                <a:latin typeface="Open Sans"/>
                <a:ea typeface="Open Sans"/>
                <a:cs typeface="Open Sans"/>
                <a:sym typeface="Open Sans"/>
              </a:rPr>
              <a:t>Modifikasi Desain</a:t>
            </a:r>
            <a:endParaRPr sz="2400">
              <a:solidFill>
                <a:srgbClr val="5F6368"/>
              </a:solidFill>
              <a:latin typeface="Open Sans"/>
              <a:ea typeface="Open Sans"/>
              <a:cs typeface="Open Sans"/>
              <a:sym typeface="Open Sans"/>
            </a:endParaRPr>
          </a:p>
        </p:txBody>
      </p:sp>
      <p:sp>
        <p:nvSpPr>
          <p:cNvPr id="416" name="Google Shape;416;p71"/>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smtClean="0">
                <a:solidFill>
                  <a:srgbClr val="5F6368"/>
                </a:solidFill>
                <a:latin typeface="Open Sans"/>
                <a:ea typeface="Open Sans"/>
                <a:cs typeface="Open Sans"/>
                <a:sym typeface="Open Sans"/>
              </a:rPr>
              <a:t>Setelah Usability Test, ditambahkan estimasi pengiriman pada Order Summary agar pengguna dapat mengetahui seberapa lama estimasi buket diterima (Estimated Time Delivery)</a:t>
            </a:r>
            <a:endParaRPr/>
          </a:p>
        </p:txBody>
      </p:sp>
      <p:cxnSp>
        <p:nvCxnSpPr>
          <p:cNvPr id="420" name="Google Shape;420;p71"/>
          <p:cNvCxnSpPr/>
          <p:nvPr/>
        </p:nvCxnSpPr>
        <p:spPr>
          <a:xfrm>
            <a:off x="5749763" y="2855450"/>
            <a:ext cx="812100" cy="0"/>
          </a:xfrm>
          <a:prstGeom prst="straightConnector1">
            <a:avLst/>
          </a:prstGeom>
          <a:noFill/>
          <a:ln w="28575" cap="flat" cmpd="sng">
            <a:solidFill>
              <a:srgbClr val="8B5CF6"/>
            </a:solidFill>
            <a:prstDash val="solid"/>
            <a:round/>
            <a:headEnd type="none" w="med" len="med"/>
            <a:tailEnd type="triangle" w="med" len="med"/>
          </a:ln>
        </p:spPr>
      </p:cxnSp>
      <p:sp>
        <p:nvSpPr>
          <p:cNvPr id="421" name="Google Shape;421;p71"/>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Sebelum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sp>
        <p:nvSpPr>
          <p:cNvPr id="422" name="Google Shape;422;p71"/>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8B5CF6"/>
                </a:solidFill>
                <a:latin typeface="Open Sans"/>
                <a:ea typeface="Open Sans"/>
                <a:cs typeface="Open Sans"/>
                <a:sym typeface="Open Sans"/>
              </a:rPr>
              <a:t>Setelah usability study</a:t>
            </a:r>
            <a:endParaRPr sz="1200">
              <a:solidFill>
                <a:srgbClr val="8B5CF6"/>
              </a:solidFill>
              <a:latin typeface="Open Sans"/>
              <a:ea typeface="Open Sans"/>
              <a:cs typeface="Open Sans"/>
              <a:sym typeface="Open Sans"/>
            </a:endParaRPr>
          </a:p>
          <a:p>
            <a:pPr marL="0" lvl="0" indent="0" algn="l" rtl="0">
              <a:spcBef>
                <a:spcPts val="0"/>
              </a:spcBef>
              <a:spcAft>
                <a:spcPts val="0"/>
              </a:spcAft>
              <a:buNone/>
            </a:pPr>
            <a:endParaRPr>
              <a:solidFill>
                <a:srgbClr val="10B98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289" y="1436095"/>
            <a:ext cx="1949237" cy="3200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2647" y="1436095"/>
            <a:ext cx="1965728" cy="32004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43"/>
          <p:cNvSpPr txBox="1"/>
          <p:nvPr/>
        </p:nvSpPr>
        <p:spPr>
          <a:xfrm>
            <a:off x="517675"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a:solidFill>
                  <a:srgbClr val="2D3E50"/>
                </a:solidFill>
                <a:latin typeface="Open Sans SemiBold"/>
                <a:ea typeface="Open Sans SemiBold"/>
                <a:cs typeface="Open Sans SemiBold"/>
                <a:sym typeface="Open Sans SemiBold"/>
              </a:rPr>
              <a:t>Masalah: </a:t>
            </a:r>
          </a:p>
          <a:p>
            <a:pPr marL="0" lvl="0" indent="0" algn="l" rtl="0">
              <a:lnSpc>
                <a:spcPct val="150000"/>
              </a:lnSpc>
              <a:spcBef>
                <a:spcPts val="0"/>
              </a:spcBef>
              <a:spcAft>
                <a:spcPts val="0"/>
              </a:spcAft>
              <a:buClr>
                <a:schemeClr val="dk1"/>
              </a:buClr>
              <a:buSzPts val="1100"/>
              <a:buFont typeface="Arial"/>
              <a:buNone/>
            </a:pPr>
            <a:r>
              <a:rPr lang="en-US" sz="1200" smtClean="0">
                <a:solidFill>
                  <a:srgbClr val="5F6368"/>
                </a:solidFill>
                <a:latin typeface="Open Sans"/>
                <a:ea typeface="Open Sans"/>
                <a:cs typeface="Open Sans"/>
                <a:sym typeface="Open Sans SemiBold"/>
              </a:rPr>
              <a:t>Pelanggan </a:t>
            </a:r>
            <a:r>
              <a:rPr lang="en-US" sz="1200">
                <a:solidFill>
                  <a:srgbClr val="5F6368"/>
                </a:solidFill>
                <a:latin typeface="Open Sans"/>
                <a:ea typeface="Open Sans"/>
                <a:cs typeface="Open Sans"/>
                <a:sym typeface="Open Sans SemiBold"/>
              </a:rPr>
              <a:t>mengalami kesulitan saat melakukan pemesanan buket melalui aplikasi Instagram dan WhatsApp karena keterbatasan fitur.</a:t>
            </a:r>
            <a:endParaRPr sz="1200">
              <a:solidFill>
                <a:srgbClr val="5F6368"/>
              </a:solidFill>
              <a:latin typeface="Open Sans"/>
              <a:ea typeface="Open Sans"/>
              <a:cs typeface="Open Sans"/>
              <a:sym typeface="Open Sans SemiBold"/>
            </a:endParaRPr>
          </a:p>
        </p:txBody>
      </p:sp>
      <p:sp>
        <p:nvSpPr>
          <p:cNvPr id="159" name="Google Shape;159;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60" name="Google Shape;160;p43"/>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3"/>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Tujuan: </a:t>
            </a:r>
            <a:endParaRPr>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 sz="1200" smtClean="0">
                <a:solidFill>
                  <a:srgbClr val="5F6368"/>
                </a:solidFill>
                <a:latin typeface="Open Sans"/>
                <a:ea typeface="Open Sans"/>
                <a:cs typeface="Open Sans"/>
                <a:sym typeface="Open Sans"/>
              </a:rPr>
              <a:t>Merancang aplikasi untuk pemesanan buket pada toko “Made By Meh” secara online.</a:t>
            </a:r>
            <a:endParaRPr sz="1200">
              <a:solidFill>
                <a:srgbClr val="5F6368"/>
              </a:solidFill>
              <a:latin typeface="Open Sans"/>
              <a:ea typeface="Open Sans"/>
              <a:cs typeface="Open Sans"/>
              <a:sym typeface="Open Sans"/>
            </a:endParaRPr>
          </a:p>
        </p:txBody>
      </p:sp>
      <p:sp>
        <p:nvSpPr>
          <p:cNvPr id="162" name="Google Shape;162;p43"/>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3"/>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4" name="Google Shape;164;p43"/>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C5C6"/>
        </a:solidFill>
        <a:effectLst/>
      </p:bgPr>
    </p:bg>
    <p:spTree>
      <p:nvGrpSpPr>
        <p:cNvPr id="1" name="Shape 427"/>
        <p:cNvGrpSpPr/>
        <p:nvPr/>
      </p:nvGrpSpPr>
      <p:grpSpPr>
        <a:xfrm>
          <a:off x="0" y="0"/>
          <a:ext cx="0" cy="0"/>
          <a:chOff x="0" y="0"/>
          <a:chExt cx="0" cy="0"/>
        </a:xfrm>
      </p:grpSpPr>
      <p:sp>
        <p:nvSpPr>
          <p:cNvPr id="428" name="Google Shape;428;p72"/>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29" name="Google Shape;429;p72"/>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30" name="Google Shape;430;p72"/>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36" name="Google Shape;436;p73"/>
          <p:cNvSpPr txBox="1"/>
          <p:nvPr/>
        </p:nvSpPr>
        <p:spPr>
          <a:xfrm>
            <a:off x="539600"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11C5C6"/>
                </a:solidFill>
                <a:latin typeface="Open Sans SemiBold"/>
                <a:ea typeface="Open Sans SemiBold"/>
                <a:cs typeface="Open Sans SemiBold"/>
                <a:sym typeface="Open Sans SemiBold"/>
              </a:rPr>
              <a:t>Dampak</a:t>
            </a:r>
            <a:r>
              <a:rPr lang="en" smtClean="0">
                <a:solidFill>
                  <a:srgbClr val="11C5C6"/>
                </a:solidFill>
                <a:latin typeface="Open Sans SemiBold"/>
                <a:ea typeface="Open Sans SemiBold"/>
                <a:cs typeface="Open Sans SemiBold"/>
                <a:sym typeface="Open Sans SemiBold"/>
              </a:rPr>
              <a:t>:</a:t>
            </a:r>
            <a:endParaRPr lang="en" sz="1200" b="1">
              <a:solidFill>
                <a:srgbClr val="5F6368"/>
              </a:solidFill>
              <a:latin typeface="Open Sans"/>
              <a:ea typeface="Open Sans"/>
              <a:cs typeface="Open Sans"/>
              <a:sym typeface="Open Sans"/>
            </a:endParaRPr>
          </a:p>
          <a:p>
            <a:pPr marL="0" lvl="0" indent="0" algn="just" rtl="0">
              <a:lnSpc>
                <a:spcPct val="150000"/>
              </a:lnSpc>
              <a:spcBef>
                <a:spcPts val="0"/>
              </a:spcBef>
              <a:spcAft>
                <a:spcPts val="0"/>
              </a:spcAft>
              <a:buNone/>
            </a:pPr>
            <a:r>
              <a:rPr lang="en" sz="1200" smtClean="0">
                <a:solidFill>
                  <a:srgbClr val="5F6368"/>
                </a:solidFill>
                <a:latin typeface="Open Sans"/>
                <a:ea typeface="Open Sans"/>
                <a:cs typeface="Open Sans"/>
                <a:sym typeface="Open Sans"/>
              </a:rPr>
              <a:t>Berdasarkan feedback dari partisipan, desain aplikasi yang dibuat sudah memudahkan pengguna dalam melakukan pemesanan buket pada toko “Made by Meh”.</a:t>
            </a:r>
            <a:endParaRPr sz="1200">
              <a:solidFill>
                <a:srgbClr val="1967D2"/>
              </a:solidFill>
              <a:latin typeface="Open Sans"/>
              <a:ea typeface="Open Sans"/>
              <a:cs typeface="Open Sans"/>
              <a:sym typeface="Open Sans"/>
            </a:endParaRPr>
          </a:p>
        </p:txBody>
      </p:sp>
      <p:sp>
        <p:nvSpPr>
          <p:cNvPr id="437" name="Google Shape;437;p73"/>
          <p:cNvSpPr/>
          <p:nvPr/>
        </p:nvSpPr>
        <p:spPr>
          <a:xfrm>
            <a:off x="5396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3"/>
          <p:cNvSpPr txBox="1"/>
          <p:nvPr/>
        </p:nvSpPr>
        <p:spPr>
          <a:xfrm>
            <a:off x="4495800" y="2237975"/>
            <a:ext cx="3446100" cy="216979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smtClean="0">
                <a:solidFill>
                  <a:srgbClr val="11C5C6"/>
                </a:solidFill>
                <a:latin typeface="Open Sans SemiBold"/>
                <a:ea typeface="Open Sans SemiBold"/>
                <a:cs typeface="Open Sans SemiBold"/>
                <a:sym typeface="Open Sans SemiBold"/>
              </a:rPr>
              <a:t>Pelajaran yang Didapat:</a:t>
            </a:r>
            <a:endParaRPr smtClean="0">
              <a:solidFill>
                <a:srgbClr val="11C5C6"/>
              </a:solidFill>
              <a:latin typeface="Open Sans SemiBold"/>
              <a:ea typeface="Open Sans SemiBold"/>
              <a:cs typeface="Open Sans SemiBold"/>
              <a:sym typeface="Open Sans SemiBold"/>
            </a:endParaRPr>
          </a:p>
          <a:p>
            <a:pPr lvl="0" algn="just">
              <a:lnSpc>
                <a:spcPct val="150000"/>
              </a:lnSpc>
            </a:pPr>
            <a:r>
              <a:rPr lang="en-US" sz="1200">
                <a:solidFill>
                  <a:srgbClr val="5F6368"/>
                </a:solidFill>
                <a:latin typeface="Open Sans"/>
                <a:ea typeface="Open Sans"/>
                <a:cs typeface="Open Sans"/>
                <a:sym typeface="Open Sans"/>
              </a:rPr>
              <a:t>Di sini saya mempelajari bahwa memahami pengguna adalah hal yang utama, karena itulah di awal dilakukan riset untuk berempati dengan masalah mereka dan di akhir juga dilakukan riset untuk memvalidasi kebutuhannya.</a:t>
            </a:r>
            <a:endParaRPr lang="en-US" sz="1200" b="1">
              <a:solidFill>
                <a:srgbClr val="4285F4"/>
              </a:solidFill>
              <a:latin typeface="Open Sans"/>
              <a:ea typeface="Open Sans"/>
              <a:cs typeface="Open Sans"/>
              <a:sym typeface="Open Sans"/>
            </a:endParaRPr>
          </a:p>
        </p:txBody>
      </p:sp>
      <p:sp>
        <p:nvSpPr>
          <p:cNvPr id="439" name="Google Shape;439;p73"/>
          <p:cNvSpPr/>
          <p:nvPr/>
        </p:nvSpPr>
        <p:spPr>
          <a:xfrm>
            <a:off x="4495800" y="1534000"/>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3"/>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441" name="Google Shape;441;p73"/>
          <p:cNvGrpSpPr/>
          <p:nvPr/>
        </p:nvGrpSpPr>
        <p:grpSpPr>
          <a:xfrm>
            <a:off x="4605678" y="1676963"/>
            <a:ext cx="293543" cy="227362"/>
            <a:chOff x="420350" y="238125"/>
            <a:chExt cx="6779275" cy="5238750"/>
          </a:xfrm>
        </p:grpSpPr>
        <p:sp>
          <p:nvSpPr>
            <p:cNvPr id="442" name="Google Shape;442;p73"/>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3"/>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3"/>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3"/>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Langkah selanjutnya </a:t>
            </a:r>
            <a:endParaRPr sz="2400">
              <a:solidFill>
                <a:srgbClr val="5F6368"/>
              </a:solidFill>
              <a:latin typeface="Open Sans"/>
              <a:ea typeface="Open Sans"/>
              <a:cs typeface="Open Sans"/>
              <a:sym typeface="Open Sans"/>
            </a:endParaRPr>
          </a:p>
        </p:txBody>
      </p:sp>
      <p:sp>
        <p:nvSpPr>
          <p:cNvPr id="451" name="Google Shape;451;p74"/>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4"/>
          <p:cNvSpPr txBox="1"/>
          <p:nvPr/>
        </p:nvSpPr>
        <p:spPr>
          <a:xfrm>
            <a:off x="711325" y="1917800"/>
            <a:ext cx="2049000" cy="1458831"/>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a:solidFill>
                  <a:srgbClr val="5F6368"/>
                </a:solidFill>
                <a:latin typeface="Open Sans"/>
                <a:ea typeface="Open Sans"/>
                <a:cs typeface="Open Sans"/>
                <a:sym typeface="Open Sans"/>
              </a:rPr>
              <a:t>Melakukan usability lagi untuk memvalidasi apakah pain point yang masih dialami pengguna telah ditangani secara efektif.</a:t>
            </a:r>
            <a:endParaRPr lang="en-US" sz="1200">
              <a:solidFill>
                <a:srgbClr val="5F6368"/>
              </a:solidFill>
              <a:latin typeface="Open Sans"/>
              <a:ea typeface="Open Sans"/>
              <a:cs typeface="Open Sans"/>
              <a:sym typeface="Open Sans"/>
            </a:endParaRPr>
          </a:p>
        </p:txBody>
      </p:sp>
      <p:sp>
        <p:nvSpPr>
          <p:cNvPr id="453" name="Google Shape;453;p74"/>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4"/>
          <p:cNvSpPr txBox="1"/>
          <p:nvPr/>
        </p:nvSpPr>
        <p:spPr>
          <a:xfrm>
            <a:off x="33689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smtClean="0">
                <a:solidFill>
                  <a:srgbClr val="5F6368"/>
                </a:solidFill>
                <a:latin typeface="Open Sans"/>
                <a:ea typeface="Open Sans"/>
                <a:cs typeface="Open Sans"/>
                <a:sym typeface="Open Sans"/>
              </a:rPr>
              <a:t>Menambahkan fitur yang mungkin belum tersedia saat ini</a:t>
            </a:r>
            <a:endParaRPr sz="1200">
              <a:solidFill>
                <a:srgbClr val="5F6368"/>
              </a:solidFill>
              <a:latin typeface="Open Sans"/>
              <a:ea typeface="Open Sans"/>
              <a:cs typeface="Open Sans"/>
              <a:sym typeface="Open Sans"/>
            </a:endParaRPr>
          </a:p>
        </p:txBody>
      </p:sp>
      <p:sp>
        <p:nvSpPr>
          <p:cNvPr id="455" name="Google Shape;455;p74"/>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4"/>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1200" smtClean="0">
                <a:solidFill>
                  <a:srgbClr val="5F6368"/>
                </a:solidFill>
                <a:latin typeface="Open Sans"/>
                <a:ea typeface="Open Sans"/>
                <a:cs typeface="Open Sans"/>
                <a:sym typeface="Open Sans"/>
              </a:rPr>
              <a:t>Menambah jenis buket dan memperbanyak promo yang menarik</a:t>
            </a:r>
            <a:endParaRPr sz="1200">
              <a:solidFill>
                <a:srgbClr val="5F6368"/>
              </a:solidFill>
              <a:latin typeface="Open Sans"/>
              <a:ea typeface="Open Sans"/>
              <a:cs typeface="Open Sans"/>
              <a:sym typeface="Open Sans"/>
            </a:endParaRPr>
          </a:p>
        </p:txBody>
      </p:sp>
      <p:sp>
        <p:nvSpPr>
          <p:cNvPr id="457" name="Google Shape;457;p74"/>
          <p:cNvSpPr/>
          <p:nvPr/>
        </p:nvSpPr>
        <p:spPr>
          <a:xfrm>
            <a:off x="14791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58" name="Google Shape;458;p74"/>
          <p:cNvSpPr/>
          <p:nvPr/>
        </p:nvSpPr>
        <p:spPr>
          <a:xfrm>
            <a:off x="41367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59" name="Google Shape;459;p74"/>
          <p:cNvSpPr/>
          <p:nvPr/>
        </p:nvSpPr>
        <p:spPr>
          <a:xfrm>
            <a:off x="6794375" y="1187633"/>
            <a:ext cx="513300" cy="513300"/>
          </a:xfrm>
          <a:prstGeom prst="ellipse">
            <a:avLst/>
          </a:prstGeom>
          <a:solidFill>
            <a:srgbClr val="11C5C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5"/>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65" name="Google Shape;465;p7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5"/>
          <p:cNvSpPr txBox="1"/>
          <p:nvPr/>
        </p:nvSpPr>
        <p:spPr>
          <a:xfrm>
            <a:off x="952468" y="2461800"/>
            <a:ext cx="7069314" cy="1246465"/>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a:solidFill>
                  <a:srgbClr val="5F6368"/>
                </a:solidFill>
                <a:latin typeface="Open Sans"/>
                <a:ea typeface="Open Sans"/>
                <a:cs typeface="Open Sans"/>
                <a:sym typeface="Open Sans"/>
              </a:rPr>
              <a:t>Terima kasih atas waktu Anda melihat hasil karya saya di aplikasi Keda Kopi! Jika Anda ingin</a:t>
            </a:r>
          </a:p>
          <a:p>
            <a:pPr lvl="0" algn="ctr">
              <a:lnSpc>
                <a:spcPct val="115000"/>
              </a:lnSpc>
              <a:buClr>
                <a:schemeClr val="dk1"/>
              </a:buClr>
              <a:buSzPts val="1100"/>
            </a:pPr>
            <a:r>
              <a:rPr lang="en-US" sz="1200">
                <a:solidFill>
                  <a:srgbClr val="5F6368"/>
                </a:solidFill>
                <a:latin typeface="Open Sans"/>
                <a:ea typeface="Open Sans"/>
                <a:cs typeface="Open Sans"/>
                <a:sym typeface="Open Sans"/>
              </a:rPr>
              <a:t>lihat lebih lanjut atau hubungi, informasi kontak saya disediakan di bawah ini.</a:t>
            </a:r>
          </a:p>
          <a:p>
            <a:pPr lvl="0" algn="ctr">
              <a:lnSpc>
                <a:spcPct val="115000"/>
              </a:lnSpc>
              <a:buClr>
                <a:schemeClr val="dk1"/>
              </a:buClr>
              <a:buSzPts val="1100"/>
            </a:pPr>
            <a:r>
              <a:rPr lang="en-US" sz="1200">
                <a:solidFill>
                  <a:srgbClr val="5F6368"/>
                </a:solidFill>
                <a:latin typeface="Open Sans"/>
                <a:ea typeface="Open Sans"/>
                <a:cs typeface="Open Sans"/>
                <a:sym typeface="Open Sans"/>
              </a:rPr>
              <a:t/>
            </a:r>
            <a:br>
              <a:rPr lang="en-US" sz="1200">
                <a:solidFill>
                  <a:srgbClr val="5F6368"/>
                </a:solidFill>
                <a:latin typeface="Open Sans"/>
                <a:ea typeface="Open Sans"/>
                <a:cs typeface="Open Sans"/>
                <a:sym typeface="Open Sans"/>
              </a:rPr>
            </a:br>
            <a:r>
              <a:rPr lang="en-US" sz="1200">
                <a:solidFill>
                  <a:srgbClr val="5F6368"/>
                </a:solidFill>
                <a:latin typeface="Open Sans"/>
                <a:ea typeface="Open Sans"/>
                <a:cs typeface="Open Sans"/>
                <a:sym typeface="Open Sans"/>
              </a:rPr>
              <a:t>Email: </a:t>
            </a:r>
            <a:r>
              <a:rPr lang="en-US" sz="1200">
                <a:solidFill>
                  <a:srgbClr val="5F6368"/>
                </a:solidFill>
                <a:latin typeface="Open Sans"/>
                <a:ea typeface="Open Sans"/>
                <a:cs typeface="Open Sans"/>
                <a:sym typeface="Open Sans"/>
                <a:hlinkClick r:id="rId3"/>
              </a:rPr>
              <a:t>debbyagestira@gmail.com</a:t>
            </a:r>
            <a:endParaRPr lang="en-US" sz="1200" u="sng">
              <a:solidFill>
                <a:schemeClr val="accent1"/>
              </a:solidFill>
              <a:latin typeface="Open Sans"/>
              <a:ea typeface="Open Sans"/>
              <a:cs typeface="Open Sans"/>
              <a:sym typeface="Open Sans"/>
            </a:endParaRPr>
          </a:p>
          <a:p>
            <a:pPr lvl="0" algn="ctr">
              <a:lnSpc>
                <a:spcPct val="115000"/>
              </a:lnSpc>
              <a:buClr>
                <a:schemeClr val="dk1"/>
              </a:buClr>
              <a:buSzPts val="1100"/>
            </a:pPr>
            <a:r>
              <a:rPr lang="en-US" sz="1200">
                <a:solidFill>
                  <a:srgbClr val="5F6368"/>
                </a:solidFill>
                <a:latin typeface="Open Sans"/>
                <a:ea typeface="Open Sans"/>
                <a:cs typeface="Open Sans"/>
                <a:sym typeface="Open Sans"/>
              </a:rPr>
              <a:t>LinkedIn: </a:t>
            </a:r>
            <a:r>
              <a:rPr lang="en-US" sz="1200">
                <a:solidFill>
                  <a:srgbClr val="5F6368"/>
                </a:solidFill>
                <a:latin typeface="Open Sans"/>
                <a:ea typeface="Open Sans"/>
                <a:cs typeface="Open Sans"/>
                <a:sym typeface="Open Sans"/>
                <a:hlinkClick r:id="rId4"/>
              </a:rPr>
              <a:t>https://www.linkedin.com/in/debbyagestira/</a:t>
            </a:r>
            <a:endParaRPr lang="en-US" sz="1200">
              <a:solidFill>
                <a:srgbClr val="5F6368"/>
              </a:solidFill>
              <a:latin typeface="Open Sans"/>
              <a:ea typeface="Open Sans"/>
              <a:cs typeface="Open Sans"/>
              <a:sym typeface="Open Sans"/>
            </a:endParaRPr>
          </a:p>
        </p:txBody>
      </p:sp>
      <p:sp>
        <p:nvSpPr>
          <p:cNvPr id="467" name="Google Shape;467;p75"/>
          <p:cNvSpPr/>
          <p:nvPr/>
        </p:nvSpPr>
        <p:spPr>
          <a:xfrm>
            <a:off x="4230475" y="1602212"/>
            <a:ext cx="513300" cy="513300"/>
          </a:xfrm>
          <a:prstGeom prst="ellipse">
            <a:avLst/>
          </a:prstGeom>
          <a:solidFill>
            <a:srgbClr val="11C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5"/>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D3E50"/>
        </a:solidFill>
        <a:effectLst/>
      </p:bgPr>
    </p:bg>
    <p:spTree>
      <p:nvGrpSpPr>
        <p:cNvPr id="1" name="Shape 472"/>
        <p:cNvGrpSpPr/>
        <p:nvPr/>
      </p:nvGrpSpPr>
      <p:grpSpPr>
        <a:xfrm>
          <a:off x="0" y="0"/>
          <a:ext cx="0" cy="0"/>
          <a:chOff x="0" y="0"/>
          <a:chExt cx="0" cy="0"/>
        </a:xfrm>
      </p:grpSpPr>
      <p:sp>
        <p:nvSpPr>
          <p:cNvPr id="473" name="Google Shape;473;p76"/>
          <p:cNvSpPr txBox="1"/>
          <p:nvPr/>
        </p:nvSpPr>
        <p:spPr>
          <a:xfrm>
            <a:off x="2106450" y="2202300"/>
            <a:ext cx="4931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Terima Kasih!</a:t>
            </a:r>
            <a:endParaRPr sz="36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44"/>
          <p:cNvSpPr txBox="1"/>
          <p:nvPr/>
        </p:nvSpPr>
        <p:spPr>
          <a:xfrm>
            <a:off x="517675"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Posisi: </a:t>
            </a:r>
            <a:endParaRPr>
              <a:solidFill>
                <a:srgbClr val="2D3E50"/>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 sz="1200" smtClean="0">
                <a:solidFill>
                  <a:srgbClr val="5F6368"/>
                </a:solidFill>
                <a:latin typeface="Open Sans"/>
                <a:ea typeface="Open Sans"/>
                <a:cs typeface="Open Sans"/>
                <a:sym typeface="Open Sans"/>
              </a:rPr>
              <a:t>UX designer yang mendesain aplikasi mulai dari home sampai history.</a:t>
            </a:r>
            <a:endParaRPr sz="1200" b="1">
              <a:solidFill>
                <a:srgbClr val="4285F4"/>
              </a:solidFill>
              <a:latin typeface="Open Sans"/>
              <a:ea typeface="Open Sans"/>
              <a:cs typeface="Open Sans"/>
              <a:sym typeface="Open Sans"/>
            </a:endParaRPr>
          </a:p>
        </p:txBody>
      </p:sp>
      <p:sp>
        <p:nvSpPr>
          <p:cNvPr id="170" name="Google Shape;170;p44"/>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Project </a:t>
            </a:r>
            <a:endParaRPr sz="2400">
              <a:solidFill>
                <a:srgbClr val="5F6368"/>
              </a:solidFill>
              <a:latin typeface="Open Sans"/>
              <a:ea typeface="Open Sans"/>
              <a:cs typeface="Open Sans"/>
              <a:sym typeface="Open Sans"/>
            </a:endParaRPr>
          </a:p>
        </p:txBody>
      </p:sp>
      <p:sp>
        <p:nvSpPr>
          <p:cNvPr id="171" name="Google Shape;171;p44"/>
          <p:cNvSpPr/>
          <p:nvPr/>
        </p:nvSpPr>
        <p:spPr>
          <a:xfrm>
            <a:off x="517675"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2" name="Google Shape;172;p44"/>
          <p:cNvSpPr txBox="1"/>
          <p:nvPr/>
        </p:nvSpPr>
        <p:spPr>
          <a:xfrm>
            <a:off x="4572000"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a:solidFill>
                  <a:srgbClr val="2D3E50"/>
                </a:solidFill>
                <a:latin typeface="Open Sans SemiBold"/>
                <a:ea typeface="Open Sans SemiBold"/>
                <a:cs typeface="Open Sans SemiBold"/>
                <a:sym typeface="Open Sans SemiBold"/>
              </a:rPr>
              <a:t>Tanggung Jawab: </a:t>
            </a:r>
          </a:p>
          <a:p>
            <a:pPr marL="0" lvl="0" indent="0" algn="l" rtl="0">
              <a:lnSpc>
                <a:spcPct val="150000"/>
              </a:lnSpc>
              <a:spcBef>
                <a:spcPts val="0"/>
              </a:spcBef>
              <a:spcAft>
                <a:spcPts val="0"/>
              </a:spcAft>
              <a:buNone/>
            </a:pPr>
            <a:r>
              <a:rPr lang="en-US" sz="1200" smtClean="0">
                <a:solidFill>
                  <a:srgbClr val="5F6368"/>
                </a:solidFill>
                <a:latin typeface="Open Sans"/>
                <a:ea typeface="Open Sans"/>
                <a:cs typeface="Open Sans"/>
                <a:sym typeface="Open Sans"/>
              </a:rPr>
              <a:t>User research, membuat wireframe, membuat prototype hingga melakukan Usability Study.</a:t>
            </a:r>
            <a:endParaRPr sz="1200" b="1">
              <a:solidFill>
                <a:srgbClr val="4285F4"/>
              </a:solidFill>
              <a:latin typeface="Open Sans"/>
              <a:ea typeface="Open Sans"/>
              <a:cs typeface="Open Sans"/>
              <a:sym typeface="Open Sans"/>
            </a:endParaRPr>
          </a:p>
        </p:txBody>
      </p:sp>
      <p:sp>
        <p:nvSpPr>
          <p:cNvPr id="173" name="Google Shape;173;p44"/>
          <p:cNvSpPr/>
          <p:nvPr/>
        </p:nvSpPr>
        <p:spPr>
          <a:xfrm>
            <a:off x="4572000" y="1534000"/>
            <a:ext cx="513300" cy="513300"/>
          </a:xfrm>
          <a:prstGeom prst="ellipse">
            <a:avLst/>
          </a:prstGeom>
          <a:solidFill>
            <a:srgbClr val="2D3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E50"/>
              </a:solidFill>
            </a:endParaRPr>
          </a:p>
        </p:txBody>
      </p:sp>
      <p:sp>
        <p:nvSpPr>
          <p:cNvPr id="174" name="Google Shape;174;p44"/>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5" name="Google Shape;175;p44"/>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3F5E"/>
        </a:solidFill>
        <a:effectLst/>
      </p:bgPr>
    </p:bg>
    <p:spTree>
      <p:nvGrpSpPr>
        <p:cNvPr id="1" name="Shape 179"/>
        <p:cNvGrpSpPr/>
        <p:nvPr/>
      </p:nvGrpSpPr>
      <p:grpSpPr>
        <a:xfrm>
          <a:off x="0" y="0"/>
          <a:ext cx="0" cy="0"/>
          <a:chOff x="0" y="0"/>
          <a:chExt cx="0" cy="0"/>
        </a:xfrm>
      </p:grpSpPr>
      <p:sp>
        <p:nvSpPr>
          <p:cNvPr id="180" name="Google Shape;180;p45"/>
          <p:cNvSpPr txBox="1"/>
          <p:nvPr/>
        </p:nvSpPr>
        <p:spPr>
          <a:xfrm>
            <a:off x="-460025" y="2082300"/>
            <a:ext cx="3704400" cy="1403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Empathize,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Define, </a:t>
            </a:r>
            <a:br>
              <a:rPr lang="en" sz="2400">
                <a:solidFill>
                  <a:srgbClr val="FFFFFF"/>
                </a:solidFill>
                <a:latin typeface="Open Sans"/>
                <a:ea typeface="Open Sans"/>
                <a:cs typeface="Open Sans"/>
                <a:sym typeface="Open Sans"/>
              </a:rPr>
            </a:br>
            <a:r>
              <a:rPr lang="en" sz="2400">
                <a:solidFill>
                  <a:srgbClr val="FFFFFF"/>
                </a:solidFill>
                <a:latin typeface="Open Sans"/>
                <a:ea typeface="Open Sans"/>
                <a:cs typeface="Open Sans"/>
                <a:sym typeface="Open Sans"/>
              </a:rPr>
              <a:t>&amp; Ideate</a:t>
            </a:r>
            <a:endParaRPr sz="2400">
              <a:solidFill>
                <a:srgbClr val="FFFFFF"/>
              </a:solidFill>
              <a:latin typeface="Open Sans"/>
              <a:ea typeface="Open Sans"/>
              <a:cs typeface="Open Sans"/>
              <a:sym typeface="Open Sans"/>
            </a:endParaRPr>
          </a:p>
        </p:txBody>
      </p:sp>
      <p:sp>
        <p:nvSpPr>
          <p:cNvPr id="181" name="Google Shape;181;p45"/>
          <p:cNvSpPr txBox="1"/>
          <p:nvPr/>
        </p:nvSpPr>
        <p:spPr>
          <a:xfrm>
            <a:off x="3712425" y="1886850"/>
            <a:ext cx="39465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persona</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Brainstorming</a:t>
            </a:r>
            <a:endParaRPr>
              <a:solidFill>
                <a:srgbClr val="FFFFFF"/>
              </a:solidFill>
              <a:latin typeface="Open Sans"/>
              <a:ea typeface="Open Sans"/>
              <a:cs typeface="Open Sans"/>
              <a:sym typeface="Open Sans"/>
            </a:endParaRPr>
          </a:p>
        </p:txBody>
      </p:sp>
      <p:cxnSp>
        <p:nvCxnSpPr>
          <p:cNvPr id="182" name="Google Shape;182;p4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Ringkasan User Research</a:t>
            </a:r>
            <a:endParaRPr sz="2400">
              <a:solidFill>
                <a:srgbClr val="5F6368"/>
              </a:solidFill>
              <a:latin typeface="Open Sans"/>
              <a:ea typeface="Open Sans"/>
              <a:cs typeface="Open Sans"/>
              <a:sym typeface="Open Sans"/>
            </a:endParaRPr>
          </a:p>
        </p:txBody>
      </p:sp>
      <p:sp>
        <p:nvSpPr>
          <p:cNvPr id="189" name="Google Shape;189;p46"/>
          <p:cNvSpPr txBox="1"/>
          <p:nvPr/>
        </p:nvSpPr>
        <p:spPr>
          <a:xfrm>
            <a:off x="919075" y="2461800"/>
            <a:ext cx="7136100" cy="167119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smtClean="0">
                <a:solidFill>
                  <a:srgbClr val="5F6368"/>
                </a:solidFill>
                <a:latin typeface="Open Sans"/>
                <a:ea typeface="Open Sans"/>
                <a:cs typeface="Open Sans"/>
                <a:sym typeface="Open Sans"/>
              </a:rPr>
              <a:t>Saya telah melakukan survei terhadap responden yang pernah membeli buket untuk mengetahui kebutuhan, pengalaman dan masalah yang dihadapi saat memesan buket secara online. Berdasarkan hasil survei sebagian besar pelanggan bertanya pada toko buket online di Instagram dan kemudian diarahkan untuk memesan di WhatsApp. Hal ini dikarenakan banyak toko buket online yang memasarkan produk mereka di Instagram. Namun karena Instagram dan WhatsApp bukan aplikasi khusus e-commerce, pelanggan merasa kesulitan bertransaksi karena kurangnya fitur untuk mengetahui harga, kualitas, kustomisasi dan komunikasi.</a:t>
            </a:r>
            <a:endParaRPr sz="1200" b="1">
              <a:solidFill>
                <a:srgbClr val="1967D2"/>
              </a:solidFill>
              <a:latin typeface="Open Sans"/>
              <a:ea typeface="Open Sans"/>
              <a:cs typeface="Open Sans"/>
              <a:sym typeface="Open Sans"/>
            </a:endParaRPr>
          </a:p>
        </p:txBody>
      </p:sp>
      <p:sp>
        <p:nvSpPr>
          <p:cNvPr id="190" name="Google Shape;190;p46"/>
          <p:cNvSpPr/>
          <p:nvPr/>
        </p:nvSpPr>
        <p:spPr>
          <a:xfrm>
            <a:off x="4230475" y="1602212"/>
            <a:ext cx="513300" cy="513300"/>
          </a:xfrm>
          <a:prstGeom prst="ellipse">
            <a:avLst/>
          </a:prstGeom>
          <a:solidFill>
            <a:srgbClr val="F43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6"/>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7"/>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199" name="Google Shape;199;p47"/>
          <p:cNvSpPr txBox="1"/>
          <p:nvPr/>
        </p:nvSpPr>
        <p:spPr>
          <a:xfrm>
            <a:off x="2582713"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smtClean="0">
                <a:solidFill>
                  <a:srgbClr val="F43F5E"/>
                </a:solidFill>
                <a:latin typeface="Open Sans SemiBold"/>
                <a:ea typeface="Open Sans SemiBold"/>
                <a:cs typeface="Open Sans SemiBold"/>
                <a:sym typeface="Open Sans SemiBold"/>
              </a:rPr>
              <a:t>Kustomisasi</a:t>
            </a:r>
            <a:endParaRPr>
              <a:solidFill>
                <a:srgbClr val="F43F5E"/>
              </a:solidFill>
              <a:latin typeface="Open Sans SemiBold"/>
              <a:ea typeface="Open Sans SemiBold"/>
              <a:cs typeface="Open Sans SemiBold"/>
              <a:sym typeface="Open Sans SemiBold"/>
            </a:endParaRPr>
          </a:p>
        </p:txBody>
      </p:sp>
      <p:sp>
        <p:nvSpPr>
          <p:cNvPr id="200" name="Google Shape;200;p47"/>
          <p:cNvSpPr txBox="1"/>
          <p:nvPr/>
        </p:nvSpPr>
        <p:spPr>
          <a:xfrm>
            <a:off x="2582725" y="2522475"/>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smtClean="0">
                <a:solidFill>
                  <a:srgbClr val="5F6368"/>
                </a:solidFill>
                <a:latin typeface="Open Sans"/>
                <a:ea typeface="Open Sans"/>
                <a:cs typeface="Open Sans"/>
                <a:sym typeface="Open Sans"/>
              </a:rPr>
              <a:t>Kustomisasi buket sesuai dengan keinginan</a:t>
            </a:r>
            <a:endParaRPr sz="1200">
              <a:solidFill>
                <a:srgbClr val="5F6368"/>
              </a:solidFill>
              <a:latin typeface="Open Sans"/>
              <a:ea typeface="Open Sans"/>
              <a:cs typeface="Open Sans"/>
              <a:sym typeface="Open Sans"/>
            </a:endParaRPr>
          </a:p>
        </p:txBody>
      </p:sp>
      <p:sp>
        <p:nvSpPr>
          <p:cNvPr id="201" name="Google Shape;201;p47"/>
          <p:cNvSpPr txBox="1"/>
          <p:nvPr/>
        </p:nvSpPr>
        <p:spPr>
          <a:xfrm>
            <a:off x="4723969"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smtClean="0">
                <a:solidFill>
                  <a:srgbClr val="F43F5E"/>
                </a:solidFill>
                <a:latin typeface="Open Sans SemiBold"/>
                <a:ea typeface="Open Sans SemiBold"/>
                <a:cs typeface="Open Sans SemiBold"/>
                <a:sym typeface="Open Sans SemiBold"/>
              </a:rPr>
              <a:t>Fitur Chat</a:t>
            </a:r>
            <a:endParaRPr>
              <a:solidFill>
                <a:srgbClr val="F43F5E"/>
              </a:solidFill>
              <a:latin typeface="Open Sans SemiBold"/>
              <a:ea typeface="Open Sans SemiBold"/>
              <a:cs typeface="Open Sans SemiBold"/>
              <a:sym typeface="Open Sans SemiBold"/>
            </a:endParaRPr>
          </a:p>
        </p:txBody>
      </p:sp>
      <p:sp>
        <p:nvSpPr>
          <p:cNvPr id="202" name="Google Shape;202;p47"/>
          <p:cNvSpPr txBox="1"/>
          <p:nvPr/>
        </p:nvSpPr>
        <p:spPr>
          <a:xfrm>
            <a:off x="4723969" y="2522475"/>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smtClean="0">
                <a:solidFill>
                  <a:srgbClr val="5F6368"/>
                </a:solidFill>
                <a:latin typeface="Open Sans"/>
                <a:ea typeface="Open Sans"/>
                <a:cs typeface="Open Sans"/>
                <a:sym typeface="Open Sans"/>
              </a:rPr>
              <a:t>Memudahkan komunikasi antara pelanggan dan penjual</a:t>
            </a:r>
            <a:endParaRPr sz="1200">
              <a:solidFill>
                <a:srgbClr val="5F6368"/>
              </a:solidFill>
              <a:latin typeface="Open Sans"/>
              <a:ea typeface="Open Sans"/>
              <a:cs typeface="Open Sans"/>
              <a:sym typeface="Open Sans"/>
            </a:endParaRPr>
          </a:p>
        </p:txBody>
      </p:sp>
      <p:sp>
        <p:nvSpPr>
          <p:cNvPr id="203" name="Google Shape;203;p47"/>
          <p:cNvSpPr txBox="1"/>
          <p:nvPr/>
        </p:nvSpPr>
        <p:spPr>
          <a:xfrm>
            <a:off x="6735485" y="2008850"/>
            <a:ext cx="2132068"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smtClean="0">
                <a:solidFill>
                  <a:srgbClr val="F43F5E"/>
                </a:solidFill>
                <a:latin typeface="Open Sans SemiBold"/>
                <a:ea typeface="Open Sans SemiBold"/>
                <a:cs typeface="Open Sans SemiBold"/>
                <a:sym typeface="Open Sans SemiBold"/>
              </a:rPr>
              <a:t>Metode Pembayaran</a:t>
            </a:r>
            <a:endParaRPr>
              <a:solidFill>
                <a:srgbClr val="F43F5E"/>
              </a:solidFill>
              <a:latin typeface="Open Sans SemiBold"/>
              <a:ea typeface="Open Sans SemiBold"/>
              <a:cs typeface="Open Sans SemiBold"/>
              <a:sym typeface="Open Sans SemiBold"/>
            </a:endParaRPr>
          </a:p>
        </p:txBody>
      </p:sp>
      <p:sp>
        <p:nvSpPr>
          <p:cNvPr id="204" name="Google Shape;204;p47"/>
          <p:cNvSpPr txBox="1"/>
          <p:nvPr/>
        </p:nvSpPr>
        <p:spPr>
          <a:xfrm>
            <a:off x="6865219" y="2522475"/>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smtClean="0">
                <a:solidFill>
                  <a:srgbClr val="5F6368"/>
                </a:solidFill>
                <a:latin typeface="Open Sans"/>
                <a:ea typeface="Open Sans"/>
                <a:cs typeface="Open Sans"/>
                <a:sym typeface="Open Sans"/>
              </a:rPr>
              <a:t>Metode pembayaran yang mudah dan banyak pilihan</a:t>
            </a:r>
            <a:endParaRPr sz="1200">
              <a:solidFill>
                <a:srgbClr val="5F6368"/>
              </a:solidFill>
              <a:latin typeface="Open Sans"/>
              <a:ea typeface="Open Sans"/>
              <a:cs typeface="Open Sans"/>
              <a:sym typeface="Open Sans"/>
            </a:endParaRPr>
          </a:p>
        </p:txBody>
      </p:sp>
      <p:sp>
        <p:nvSpPr>
          <p:cNvPr id="205" name="Google Shape;205;p47"/>
          <p:cNvSpPr/>
          <p:nvPr/>
        </p:nvSpPr>
        <p:spPr>
          <a:xfrm>
            <a:off x="11211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06" name="Google Shape;206;p47"/>
          <p:cNvSpPr/>
          <p:nvPr/>
        </p:nvSpPr>
        <p:spPr>
          <a:xfrm>
            <a:off x="32623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07" name="Google Shape;207;p47"/>
          <p:cNvSpPr/>
          <p:nvPr/>
        </p:nvSpPr>
        <p:spPr>
          <a:xfrm>
            <a:off x="540362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08" name="Google Shape;208;p47"/>
          <p:cNvSpPr/>
          <p:nvPr/>
        </p:nvSpPr>
        <p:spPr>
          <a:xfrm>
            <a:off x="7544875" y="1382121"/>
            <a:ext cx="513300" cy="513300"/>
          </a:xfrm>
          <a:prstGeom prst="ellipse">
            <a:avLst/>
          </a:prstGeom>
          <a:solidFill>
            <a:srgbClr val="F43F5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
        <p:nvSpPr>
          <p:cNvPr id="15" name="Google Shape;199;p47"/>
          <p:cNvSpPr txBox="1"/>
          <p:nvPr/>
        </p:nvSpPr>
        <p:spPr>
          <a:xfrm>
            <a:off x="441457" y="2008850"/>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US" smtClean="0">
                <a:solidFill>
                  <a:srgbClr val="F43F5E"/>
                </a:solidFill>
                <a:latin typeface="Open Sans SemiBold"/>
                <a:ea typeface="Open Sans SemiBold"/>
                <a:cs typeface="Open Sans SemiBold"/>
                <a:sym typeface="Open Sans SemiBold"/>
              </a:rPr>
              <a:t>Jenis buket</a:t>
            </a:r>
            <a:endParaRPr>
              <a:solidFill>
                <a:srgbClr val="F43F5E"/>
              </a:solidFill>
              <a:latin typeface="Open Sans SemiBold"/>
              <a:ea typeface="Open Sans SemiBold"/>
              <a:cs typeface="Open Sans SemiBold"/>
              <a:sym typeface="Open Sans SemiBold"/>
            </a:endParaRPr>
          </a:p>
        </p:txBody>
      </p:sp>
      <p:sp>
        <p:nvSpPr>
          <p:cNvPr id="17" name="Google Shape;200;p47"/>
          <p:cNvSpPr txBox="1"/>
          <p:nvPr/>
        </p:nvSpPr>
        <p:spPr>
          <a:xfrm>
            <a:off x="441457" y="2516651"/>
            <a:ext cx="1872600" cy="821733"/>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US" sz="1200" smtClean="0">
                <a:solidFill>
                  <a:srgbClr val="5F6368"/>
                </a:solidFill>
                <a:latin typeface="Open Sans"/>
                <a:ea typeface="Open Sans"/>
                <a:cs typeface="Open Sans"/>
                <a:sym typeface="Open Sans"/>
              </a:rPr>
              <a:t>Menampilkan bentuk aktual dari ukuran dan visual buket</a:t>
            </a:r>
            <a:endParaRPr sz="1200">
              <a:solidFill>
                <a:srgbClr val="5F6368"/>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02" y="751618"/>
            <a:ext cx="7467534" cy="4200488"/>
          </a:xfrm>
          <a:prstGeom prst="rect">
            <a:avLst/>
          </a:prstGeom>
        </p:spPr>
      </p:pic>
      <p:sp>
        <p:nvSpPr>
          <p:cNvPr id="213" name="Google Shape;213;p48"/>
          <p:cNvSpPr txBox="1"/>
          <p:nvPr/>
        </p:nvSpPr>
        <p:spPr>
          <a:xfrm>
            <a:off x="517675" y="371002"/>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Persona</a:t>
            </a:r>
            <a:r>
              <a:rPr lang="en" sz="2400" smtClean="0">
                <a:solidFill>
                  <a:srgbClr val="5F6368"/>
                </a:solidFill>
                <a:latin typeface="Open Sans"/>
                <a:ea typeface="Open Sans"/>
                <a:cs typeface="Open Sans"/>
                <a:sym typeface="Open Sans"/>
              </a:rPr>
              <a:t>: </a:t>
            </a:r>
            <a:r>
              <a:rPr lang="en" sz="2400" b="1" smtClean="0">
                <a:solidFill>
                  <a:srgbClr val="5F6368"/>
                </a:solidFill>
                <a:latin typeface="Open Sans"/>
                <a:ea typeface="Open Sans"/>
                <a:cs typeface="Open Sans"/>
                <a:sym typeface="Open Sans"/>
              </a:rPr>
              <a:t>August Xavier</a:t>
            </a:r>
            <a:endParaRPr sz="2400" b="1">
              <a:solidFill>
                <a:srgbClr val="5F6368"/>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9"/>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Story: </a:t>
            </a:r>
            <a:r>
              <a:rPr lang="en" sz="2400" b="1" smtClean="0">
                <a:solidFill>
                  <a:srgbClr val="5F6368"/>
                </a:solidFill>
                <a:latin typeface="Open Sans"/>
                <a:ea typeface="Open Sans"/>
                <a:cs typeface="Open Sans"/>
                <a:sym typeface="Open Sans"/>
              </a:rPr>
              <a:t>August Xavier</a:t>
            </a:r>
            <a:endParaRPr sz="2400">
              <a:solidFill>
                <a:srgbClr val="5F6368"/>
              </a:solidFill>
              <a:latin typeface="Open Sans"/>
              <a:ea typeface="Open Sans"/>
              <a:cs typeface="Open Sans"/>
              <a:sym typeface="Open Sans"/>
            </a:endParaRPr>
          </a:p>
        </p:txBody>
      </p:sp>
      <p:grpSp>
        <p:nvGrpSpPr>
          <p:cNvPr id="3" name="Group 2"/>
          <p:cNvGrpSpPr/>
          <p:nvPr/>
        </p:nvGrpSpPr>
        <p:grpSpPr>
          <a:xfrm>
            <a:off x="152400" y="1459450"/>
            <a:ext cx="8839200" cy="2900363"/>
            <a:chOff x="152400" y="1459450"/>
            <a:chExt cx="8839200" cy="2900363"/>
          </a:xfrm>
        </p:grpSpPr>
        <p:pic>
          <p:nvPicPr>
            <p:cNvPr id="220" name="Google Shape;220;p49"/>
            <p:cNvPicPr preferRelativeResize="0"/>
            <p:nvPr/>
          </p:nvPicPr>
          <p:blipFill>
            <a:blip r:embed="rId3">
              <a:alphaModFix/>
            </a:blip>
            <a:stretch>
              <a:fillRect/>
            </a:stretch>
          </p:blipFill>
          <p:spPr>
            <a:xfrm>
              <a:off x="152400" y="1459450"/>
              <a:ext cx="8839200" cy="2900363"/>
            </a:xfrm>
            <a:prstGeom prst="rect">
              <a:avLst/>
            </a:prstGeom>
            <a:noFill/>
            <a:ln>
              <a:noFill/>
            </a:ln>
          </p:spPr>
        </p:pic>
        <p:sp>
          <p:nvSpPr>
            <p:cNvPr id="2" name="TextBox 1"/>
            <p:cNvSpPr txBox="1"/>
            <p:nvPr/>
          </p:nvSpPr>
          <p:spPr>
            <a:xfrm>
              <a:off x="2573079" y="1669313"/>
              <a:ext cx="6050054" cy="307777"/>
            </a:xfrm>
            <a:prstGeom prst="rect">
              <a:avLst/>
            </a:prstGeom>
            <a:noFill/>
          </p:spPr>
          <p:txBody>
            <a:bodyPr wrap="none" rtlCol="0">
              <a:spAutoFit/>
            </a:bodyPr>
            <a:lstStyle/>
            <a:p>
              <a:r>
                <a:rPr lang="en-US">
                  <a:solidFill>
                    <a:srgbClr val="9966FF"/>
                  </a:solidFill>
                  <a:latin typeface="Open Sans" panose="020B0604020202020204" charset="0"/>
                  <a:ea typeface="Open Sans" panose="020B0604020202020204" charset="0"/>
                  <a:cs typeface="Open Sans" panose="020B0604020202020204" charset="0"/>
                </a:rPr>
                <a:t>m</a:t>
              </a:r>
              <a:r>
                <a:rPr lang="en-US" smtClean="0">
                  <a:solidFill>
                    <a:srgbClr val="9966FF"/>
                  </a:solidFill>
                  <a:latin typeface="Open Sans" panose="020B0604020202020204" charset="0"/>
                  <a:ea typeface="Open Sans" panose="020B0604020202020204" charset="0"/>
                  <a:cs typeface="Open Sans" panose="020B0604020202020204" charset="0"/>
                </a:rPr>
                <a:t>ahasiswa yang ingin memberi kado buket untuk teman-temannya</a:t>
              </a:r>
              <a:endParaRPr lang="en-US">
                <a:solidFill>
                  <a:srgbClr val="9966FF"/>
                </a:solidFill>
                <a:latin typeface="Open Sans" panose="020B0604020202020204" charset="0"/>
                <a:ea typeface="Open Sans" panose="020B0604020202020204" charset="0"/>
                <a:cs typeface="Open Sans" panose="020B0604020202020204" charset="0"/>
              </a:endParaRPr>
            </a:p>
          </p:txBody>
        </p:sp>
        <p:sp>
          <p:nvSpPr>
            <p:cNvPr id="5" name="TextBox 4"/>
            <p:cNvSpPr txBox="1"/>
            <p:nvPr/>
          </p:nvSpPr>
          <p:spPr>
            <a:xfrm>
              <a:off x="2573079" y="2598732"/>
              <a:ext cx="5192447" cy="307777"/>
            </a:xfrm>
            <a:prstGeom prst="rect">
              <a:avLst/>
            </a:prstGeom>
            <a:noFill/>
          </p:spPr>
          <p:txBody>
            <a:bodyPr wrap="none" rtlCol="0">
              <a:spAutoFit/>
            </a:bodyPr>
            <a:lstStyle/>
            <a:p>
              <a:r>
                <a:rPr lang="en-US">
                  <a:solidFill>
                    <a:srgbClr val="00CC99"/>
                  </a:solidFill>
                  <a:latin typeface="Open Sans" panose="020B0604020202020204" charset="0"/>
                  <a:ea typeface="Open Sans" panose="020B0604020202020204" charset="0"/>
                  <a:cs typeface="Open Sans" panose="020B0604020202020204" charset="0"/>
                </a:rPr>
                <a:t>m</a:t>
              </a:r>
              <a:r>
                <a:rPr lang="en-US" smtClean="0">
                  <a:solidFill>
                    <a:srgbClr val="00CC99"/>
                  </a:solidFill>
                  <a:latin typeface="Open Sans" panose="020B0604020202020204" charset="0"/>
                  <a:ea typeface="Open Sans" panose="020B0604020202020204" charset="0"/>
                  <a:cs typeface="Open Sans" panose="020B0604020202020204" charset="0"/>
                </a:rPr>
                <a:t>emesan buket dengan kustomisasi isian dan jenis buket</a:t>
              </a:r>
              <a:endParaRPr lang="en-US">
                <a:solidFill>
                  <a:srgbClr val="00CC99"/>
                </a:solidFill>
                <a:latin typeface="Open Sans" panose="020B0604020202020204" charset="0"/>
                <a:ea typeface="Open Sans" panose="020B0604020202020204" charset="0"/>
                <a:cs typeface="Open Sans" panose="020B0604020202020204" charset="0"/>
              </a:endParaRPr>
            </a:p>
          </p:txBody>
        </p:sp>
        <p:sp>
          <p:nvSpPr>
            <p:cNvPr id="6" name="TextBox 5"/>
            <p:cNvSpPr txBox="1"/>
            <p:nvPr/>
          </p:nvSpPr>
          <p:spPr>
            <a:xfrm>
              <a:off x="2573079" y="3591949"/>
              <a:ext cx="5681363" cy="307777"/>
            </a:xfrm>
            <a:prstGeom prst="rect">
              <a:avLst/>
            </a:prstGeom>
            <a:noFill/>
          </p:spPr>
          <p:txBody>
            <a:bodyPr wrap="none" rtlCol="0">
              <a:spAutoFit/>
            </a:bodyPr>
            <a:lstStyle/>
            <a:p>
              <a:r>
                <a:rPr lang="en-US">
                  <a:solidFill>
                    <a:srgbClr val="FF7C80"/>
                  </a:solidFill>
                  <a:latin typeface="Open Sans" panose="020B0604020202020204" charset="0"/>
                  <a:ea typeface="Open Sans" panose="020B0604020202020204" charset="0"/>
                  <a:cs typeface="Open Sans" panose="020B0604020202020204" charset="0"/>
                </a:rPr>
                <a:t>d</a:t>
              </a:r>
              <a:r>
                <a:rPr lang="en-US" smtClean="0">
                  <a:solidFill>
                    <a:srgbClr val="FF7C80"/>
                  </a:solidFill>
                  <a:latin typeface="Open Sans" panose="020B0604020202020204" charset="0"/>
                  <a:ea typeface="Open Sans" panose="020B0604020202020204" charset="0"/>
                  <a:cs typeface="Open Sans" panose="020B0604020202020204" charset="0"/>
                </a:rPr>
                <a:t>apat memberikan kado buket tercantik sesuai yang diinginkan</a:t>
              </a:r>
              <a:endParaRPr lang="en-US">
                <a:solidFill>
                  <a:srgbClr val="FF7C80"/>
                </a:solidFill>
                <a:latin typeface="Open Sans" panose="020B0604020202020204" charset="0"/>
                <a:ea typeface="Open Sans" panose="020B0604020202020204" charset="0"/>
                <a:cs typeface="Open Sans" panose="020B0604020202020204" charset="0"/>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9182</TotalTime>
  <Words>1122</Words>
  <Application>Microsoft Office PowerPoint</Application>
  <PresentationFormat>On-screen Show (16:9)</PresentationFormat>
  <Paragraphs>197</Paragraphs>
  <Slides>34</Slides>
  <Notes>34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Open Sans</vt:lpstr>
      <vt:lpstr>Arial</vt:lpstr>
      <vt:lpstr>Google Sans</vt:lpstr>
      <vt:lpstr>Google Sans Medium</vt:lpstr>
      <vt:lpstr>Calibri</vt:lpstr>
      <vt:lpstr>Open Sans SemiBold</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Debby Agestira</dc:creator>
  <cp:lastModifiedBy>Dell</cp:lastModifiedBy>
  <cp:revision>89</cp:revision>
  <dcterms:modified xsi:type="dcterms:W3CDTF">2022-05-06T09:30:17Z</dcterms:modified>
</cp:coreProperties>
</file>